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Default Extension="tiff" ContentType="image/tiff"/>
  <Default Extension="xlsx" ContentType="application/vnd.openxmlformats-officedocument.spreadsheetml.sheet"/>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charts/chart1.xml" ContentType="application/vnd.openxmlformats-officedocument.drawingml.char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Default Extension="png" ContentType="image/png"/>
  <Override PartName="/ppt/slideLayouts/slideLayout7.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13004800" cy="9753600"/>
  <p:notesSz cx="6858000" cy="9144000"/>
  <p:defaultTextStyle>
    <a:lvl1pPr algn="ctr" defTabSz="584200">
      <a:defRPr sz="3600">
        <a:latin typeface="+mn-lt"/>
        <a:ea typeface="+mn-ea"/>
        <a:cs typeface="+mn-cs"/>
        <a:sym typeface="Helvetica Light"/>
      </a:defRPr>
    </a:lvl1pPr>
    <a:lvl2pPr indent="228600" algn="ctr" defTabSz="584200">
      <a:defRPr sz="3600">
        <a:latin typeface="+mn-lt"/>
        <a:ea typeface="+mn-ea"/>
        <a:cs typeface="+mn-cs"/>
        <a:sym typeface="Helvetica Light"/>
      </a:defRPr>
    </a:lvl2pPr>
    <a:lvl3pPr indent="457200" algn="ctr" defTabSz="584200">
      <a:defRPr sz="3600">
        <a:latin typeface="+mn-lt"/>
        <a:ea typeface="+mn-ea"/>
        <a:cs typeface="+mn-cs"/>
        <a:sym typeface="Helvetica Light"/>
      </a:defRPr>
    </a:lvl3pPr>
    <a:lvl4pPr indent="685800" algn="ctr" defTabSz="584200">
      <a:defRPr sz="3600">
        <a:latin typeface="+mn-lt"/>
        <a:ea typeface="+mn-ea"/>
        <a:cs typeface="+mn-cs"/>
        <a:sym typeface="Helvetica Light"/>
      </a:defRPr>
    </a:lvl4pPr>
    <a:lvl5pPr indent="914400" algn="ctr" defTabSz="584200">
      <a:defRPr sz="3600">
        <a:latin typeface="+mn-lt"/>
        <a:ea typeface="+mn-ea"/>
        <a:cs typeface="+mn-cs"/>
        <a:sym typeface="Helvetica Light"/>
      </a:defRPr>
    </a:lvl5pPr>
    <a:lvl6pPr indent="1143000" algn="ctr" defTabSz="584200">
      <a:defRPr sz="3600">
        <a:latin typeface="+mn-lt"/>
        <a:ea typeface="+mn-ea"/>
        <a:cs typeface="+mn-cs"/>
        <a:sym typeface="Helvetica Light"/>
      </a:defRPr>
    </a:lvl6pPr>
    <a:lvl7pPr indent="1371600" algn="ctr" defTabSz="584200">
      <a:defRPr sz="3600">
        <a:latin typeface="+mn-lt"/>
        <a:ea typeface="+mn-ea"/>
        <a:cs typeface="+mn-cs"/>
        <a:sym typeface="Helvetica Light"/>
      </a:defRPr>
    </a:lvl7pPr>
    <a:lvl8pPr indent="1600200" algn="ctr" defTabSz="584200">
      <a:defRPr sz="3600">
        <a:latin typeface="+mn-lt"/>
        <a:ea typeface="+mn-ea"/>
        <a:cs typeface="+mn-cs"/>
        <a:sym typeface="Helvetica Light"/>
      </a:defRPr>
    </a:lvl8pPr>
    <a:lvl9pPr indent="1828800" algn="ctr" defTabSz="584200">
      <a:defRPr sz="3600">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showPr>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50" d="100"/>
          <a:sy n="50" d="100"/>
        </p:scale>
        <p:origin x="-1771" y="-374"/>
      </p:cViewPr>
      <p:guideLst>
        <p:guide orient="horz" pos="3072"/>
        <p:guide pos="4096"/>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rts/_rels/chart1.xml.rels><?xml version="1.0" encoding="UTF-8" standalone="yes"?>
<Relationships xmlns="http://schemas.openxmlformats.org/package/2006/relationships"><Relationship Id="rId1" Type="http://schemas.openxmlformats.org/officeDocument/2006/relationships/package" Target="../embeddings/Delovni_list_programa_Microsoft_Office_Excel1.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sl-SI"/>
  <c:chart>
    <c:title>
      <c:tx>
        <c:rich>
          <a:bodyPr rot="0"/>
          <a:lstStyle/>
          <a:p>
            <a:pPr lvl="0"/>
            <a:endParaRPr lang="sl-SI"/>
          </a:p>
        </c:rich>
      </c:tx>
      <c:layout/>
      <c:overlay val="1"/>
    </c:title>
    <c:autoTitleDeleted val="1"/>
    <c:plotArea>
      <c:layout>
        <c:manualLayout>
          <c:layoutTarget val="inner"/>
          <c:xMode val="edge"/>
          <c:yMode val="edge"/>
          <c:x val="7.8836800000000012E-2"/>
          <c:y val="5.2060700000000008E-2"/>
          <c:w val="0.92116299999999995"/>
          <c:h val="0.86494000000000015"/>
        </c:manualLayout>
      </c:layout>
      <c:barChart>
        <c:barDir val="col"/>
        <c:grouping val="clustered"/>
        <c:ser>
          <c:idx val="0"/>
          <c:order val="0"/>
          <c:tx>
            <c:strRef>
              <c:f>Sheet1!$A$2</c:f>
              <c:strCache>
                <c:ptCount val="1"/>
                <c:pt idx="0">
                  <c:v>Region 2</c:v>
                </c:pt>
              </c:strCache>
            </c:strRef>
          </c:tx>
          <c:spPr>
            <a:gradFill flip="none" rotWithShape="1">
              <a:gsLst>
                <a:gs pos="0">
                  <a:srgbClr val="51A7F9"/>
                </a:gs>
                <a:gs pos="100000">
                  <a:srgbClr val="0365C0"/>
                </a:gs>
              </a:gsLst>
              <a:lin ang="5400000" scaled="0"/>
            </a:gradFill>
            <a:ln w="12700" cap="flat">
              <a:noFill/>
              <a:miter lim="400000"/>
            </a:ln>
            <a:effectLst/>
          </c:spPr>
          <c:cat>
            <c:strRef>
              <c:f>Sheet1!$B$1:$G$1</c:f>
              <c:strCache>
                <c:ptCount val="6"/>
                <c:pt idx="0">
                  <c:v>Fall 2011</c:v>
                </c:pt>
                <c:pt idx="1">
                  <c:v>Spring 2012</c:v>
                </c:pt>
                <c:pt idx="2">
                  <c:v>Fall 2012</c:v>
                </c:pt>
                <c:pt idx="3">
                  <c:v>Spring 2013</c:v>
                </c:pt>
                <c:pt idx="4">
                  <c:v>Fall 2013</c:v>
                </c:pt>
                <c:pt idx="5">
                  <c:v>Spring 2014</c:v>
                </c:pt>
              </c:strCache>
            </c:strRef>
          </c:cat>
          <c:val>
            <c:numRef>
              <c:f>Sheet1!$B$2:$G$2</c:f>
              <c:numCache>
                <c:formatCode>General</c:formatCode>
                <c:ptCount val="6"/>
                <c:pt idx="0">
                  <c:v>611</c:v>
                </c:pt>
                <c:pt idx="1">
                  <c:v>614</c:v>
                </c:pt>
                <c:pt idx="2">
                  <c:v>616</c:v>
                </c:pt>
                <c:pt idx="3">
                  <c:v>630</c:v>
                </c:pt>
                <c:pt idx="4">
                  <c:v>633</c:v>
                </c:pt>
                <c:pt idx="5">
                  <c:v>635.49400000000003</c:v>
                </c:pt>
              </c:numCache>
            </c:numRef>
          </c:val>
        </c:ser>
        <c:gapWidth val="40"/>
        <c:overlap val="-10"/>
        <c:axId val="56435840"/>
        <c:axId val="116416896"/>
      </c:barChart>
      <c:catAx>
        <c:axId val="56435840"/>
        <c:scaling>
          <c:orientation val="minMax"/>
        </c:scaling>
        <c:axPos val="b"/>
        <c:numFmt formatCode="General" sourceLinked="0"/>
        <c:majorTickMark val="none"/>
        <c:tickLblPos val="low"/>
        <c:spPr>
          <a:ln w="12700" cap="flat">
            <a:solidFill>
              <a:srgbClr val="000000"/>
            </a:solidFill>
            <a:prstDash val="solid"/>
            <a:miter lim="400000"/>
          </a:ln>
        </c:spPr>
        <c:txPr>
          <a:bodyPr rot="0"/>
          <a:lstStyle/>
          <a:p>
            <a:pPr lvl="0">
              <a:defRPr sz="2000" b="0" i="0" u="none" strike="noStrike">
                <a:solidFill>
                  <a:srgbClr val="000000"/>
                </a:solidFill>
                <a:effectLst/>
                <a:latin typeface="Helvetica Light"/>
              </a:defRPr>
            </a:pPr>
            <a:endParaRPr lang="sl-SI"/>
          </a:p>
        </c:txPr>
        <c:crossAx val="116416896"/>
        <c:crosses val="autoZero"/>
        <c:auto val="1"/>
        <c:lblAlgn val="ctr"/>
        <c:lblOffset val="100"/>
        <c:noMultiLvlLbl val="1"/>
      </c:catAx>
      <c:valAx>
        <c:axId val="116416896"/>
        <c:scaling>
          <c:orientation val="minMax"/>
        </c:scaling>
        <c:axPos val="l"/>
        <c:majorGridlines>
          <c:spPr>
            <a:ln w="12700" cap="flat">
              <a:solidFill>
                <a:srgbClr val="929292"/>
              </a:solidFill>
              <a:custDash>
                <a:ds d="200000" sp="200000"/>
              </a:custDash>
              <a:miter lim="400000"/>
            </a:ln>
          </c:spPr>
        </c:majorGridlines>
        <c:numFmt formatCode="General" sourceLinked="0"/>
        <c:majorTickMark val="none"/>
        <c:tickLblPos val="nextTo"/>
        <c:spPr>
          <a:ln w="12700" cap="flat">
            <a:noFill/>
            <a:prstDash val="solid"/>
            <a:miter lim="400000"/>
          </a:ln>
        </c:spPr>
        <c:txPr>
          <a:bodyPr rot="0"/>
          <a:lstStyle/>
          <a:p>
            <a:pPr lvl="0">
              <a:defRPr sz="2000" b="0" i="0" u="none" strike="noStrike">
                <a:solidFill>
                  <a:srgbClr val="000000"/>
                </a:solidFill>
                <a:effectLst/>
                <a:latin typeface="Helvetica Light"/>
              </a:defRPr>
            </a:pPr>
            <a:endParaRPr lang="sl-SI"/>
          </a:p>
        </c:txPr>
        <c:crossAx val="56435840"/>
        <c:crosses val="autoZero"/>
        <c:crossBetween val="between"/>
        <c:majorUnit val="7.5"/>
        <c:minorUnit val="3.75"/>
      </c:valAx>
      <c:spPr>
        <a:noFill/>
        <a:ln w="12700" cap="flat">
          <a:noFill/>
          <a:miter lim="400000"/>
        </a:ln>
        <a:effectLst/>
      </c:spPr>
    </c:plotArea>
    <c:plotVisOnly val="1"/>
    <c:dispBlanksAs val="gap"/>
  </c:chart>
  <c:spPr>
    <a:noFill/>
    <a:ln>
      <a:noFill/>
    </a:ln>
    <a:effectLst/>
  </c:spPr>
  <c:externalData r:id="rId1"/>
</c:chartSpace>
</file>

<file path=ppt/media/image1.png>
</file>

<file path=ppt/media/image10.png>
</file>

<file path=ppt/media/image11.png>
</file>

<file path=ppt/media/image12.png>
</file>

<file path=ppt/media/image13.png>
</file>

<file path=ppt/media/image14.tiff>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39" name="Shape 39"/>
          <p:cNvSpPr>
            <a:spLocks noGrp="1"/>
          </p:cNvSpPr>
          <p:nvPr>
            <p:ph type="body" sz="quarter" idx="1"/>
          </p:nvPr>
        </p:nvSpPr>
        <p:spPr>
          <a:xfrm>
            <a:off x="914400" y="4343400"/>
            <a:ext cx="5029200" cy="4114800"/>
          </a:xfrm>
          <a:prstGeom prst="rect">
            <a:avLst/>
          </a:prstGeom>
        </p:spPr>
        <p:txBody>
          <a:bodyPr/>
          <a:lstStyle/>
          <a:p>
            <a:pPr lvl="0"/>
            <a:endParaRPr/>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Helvetica Neue"/>
        <a:ea typeface="Helvetica Neue"/>
        <a:cs typeface="Helvetica Neue"/>
        <a:sym typeface="Helvetica Neue"/>
      </a:defRPr>
    </a:lvl1pPr>
    <a:lvl2pPr indent="228600" defTabSz="457200">
      <a:lnSpc>
        <a:spcPct val="117999"/>
      </a:lnSpc>
      <a:defRPr sz="2200">
        <a:latin typeface="Helvetica Neue"/>
        <a:ea typeface="Helvetica Neue"/>
        <a:cs typeface="Helvetica Neue"/>
        <a:sym typeface="Helvetica Neue"/>
      </a:defRPr>
    </a:lvl2pPr>
    <a:lvl3pPr indent="457200" defTabSz="457200">
      <a:lnSpc>
        <a:spcPct val="117999"/>
      </a:lnSpc>
      <a:defRPr sz="2200">
        <a:latin typeface="Helvetica Neue"/>
        <a:ea typeface="Helvetica Neue"/>
        <a:cs typeface="Helvetica Neue"/>
        <a:sym typeface="Helvetica Neue"/>
      </a:defRPr>
    </a:lvl3pPr>
    <a:lvl4pPr indent="685800" defTabSz="457200">
      <a:lnSpc>
        <a:spcPct val="117999"/>
      </a:lnSpc>
      <a:defRPr sz="2200">
        <a:latin typeface="Helvetica Neue"/>
        <a:ea typeface="Helvetica Neue"/>
        <a:cs typeface="Helvetica Neue"/>
        <a:sym typeface="Helvetica Neue"/>
      </a:defRPr>
    </a:lvl4pPr>
    <a:lvl5pPr indent="914400" defTabSz="457200">
      <a:lnSpc>
        <a:spcPct val="117999"/>
      </a:lnSpc>
      <a:defRPr sz="2200">
        <a:latin typeface="Helvetica Neue"/>
        <a:ea typeface="Helvetica Neue"/>
        <a:cs typeface="Helvetica Neue"/>
        <a:sym typeface="Helvetica Neue"/>
      </a:defRPr>
    </a:lvl5pPr>
    <a:lvl6pPr indent="1143000" defTabSz="457200">
      <a:lnSpc>
        <a:spcPct val="117999"/>
      </a:lnSpc>
      <a:defRPr sz="2200">
        <a:latin typeface="Helvetica Neue"/>
        <a:ea typeface="Helvetica Neue"/>
        <a:cs typeface="Helvetica Neue"/>
        <a:sym typeface="Helvetica Neue"/>
      </a:defRPr>
    </a:lvl6pPr>
    <a:lvl7pPr indent="1371600" defTabSz="457200">
      <a:lnSpc>
        <a:spcPct val="117999"/>
      </a:lnSpc>
      <a:defRPr sz="2200">
        <a:latin typeface="Helvetica Neue"/>
        <a:ea typeface="Helvetica Neue"/>
        <a:cs typeface="Helvetica Neue"/>
        <a:sym typeface="Helvetica Neue"/>
      </a:defRPr>
    </a:lvl7pPr>
    <a:lvl8pPr indent="1600200" defTabSz="457200">
      <a:lnSpc>
        <a:spcPct val="117999"/>
      </a:lnSpc>
      <a:defRPr sz="2200">
        <a:latin typeface="Helvetica Neue"/>
        <a:ea typeface="Helvetica Neue"/>
        <a:cs typeface="Helvetica Neue"/>
        <a:sym typeface="Helvetica Neue"/>
      </a:defRPr>
    </a:lvl8pPr>
    <a:lvl9pPr indent="1828800" defTabSz="45720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6" name="Shape 6"/>
          <p:cNvSpPr>
            <a:spLocks noGrp="1"/>
          </p:cNvSpPr>
          <p:nvPr>
            <p:ph type="title"/>
          </p:nvPr>
        </p:nvSpPr>
        <p:spPr>
          <a:xfrm>
            <a:off x="1270000" y="1638300"/>
            <a:ext cx="10464800" cy="3302000"/>
          </a:xfrm>
          <a:prstGeom prst="rect">
            <a:avLst/>
          </a:prstGeom>
        </p:spPr>
        <p:txBody>
          <a:bodyPr lIns="0" tIns="0" rIns="0" bIns="0" anchor="b"/>
          <a:lstStyle>
            <a:lvl1pPr defTabSz="584200">
              <a:defRPr sz="8000">
                <a:latin typeface="+mn-lt"/>
                <a:ea typeface="+mn-ea"/>
                <a:cs typeface="+mn-cs"/>
                <a:sym typeface="Helvetica Light"/>
              </a:defRPr>
            </a:lvl1pPr>
          </a:lstStyle>
          <a:p>
            <a:pPr lvl="0">
              <a:defRPr sz="1800"/>
            </a:pPr>
            <a:r>
              <a:rPr sz="8000"/>
              <a:t>Title Text</a:t>
            </a:r>
          </a:p>
        </p:txBody>
      </p:sp>
      <p:sp>
        <p:nvSpPr>
          <p:cNvPr id="7" name="Shape 7"/>
          <p:cNvSpPr>
            <a:spLocks noGrp="1"/>
          </p:cNvSpPr>
          <p:nvPr>
            <p:ph type="body" idx="1"/>
          </p:nvPr>
        </p:nvSpPr>
        <p:spPr>
          <a:xfrm>
            <a:off x="1270000" y="5029200"/>
            <a:ext cx="10464800" cy="1130300"/>
          </a:xfrm>
          <a:prstGeom prst="rect">
            <a:avLst/>
          </a:prstGeom>
        </p:spPr>
        <p:txBody>
          <a:bodyPr lIns="0" tIns="0" rIns="0" bIns="0"/>
          <a:lstStyle>
            <a:lvl1pPr marL="0" indent="0" algn="ctr" defTabSz="584200">
              <a:spcBef>
                <a:spcPts val="0"/>
              </a:spcBef>
              <a:buSzTx/>
              <a:buFontTx/>
              <a:buNone/>
              <a:defRPr sz="3200">
                <a:latin typeface="+mn-lt"/>
                <a:ea typeface="+mn-ea"/>
                <a:cs typeface="+mn-cs"/>
                <a:sym typeface="Helvetica Light"/>
              </a:defRPr>
            </a:lvl1pPr>
            <a:lvl2pPr marL="0" indent="228600" algn="ctr" defTabSz="584200">
              <a:spcBef>
                <a:spcPts val="0"/>
              </a:spcBef>
              <a:buSzTx/>
              <a:buFontTx/>
              <a:buNone/>
              <a:defRPr sz="3200">
                <a:latin typeface="+mn-lt"/>
                <a:ea typeface="+mn-ea"/>
                <a:cs typeface="+mn-cs"/>
                <a:sym typeface="Helvetica Light"/>
              </a:defRPr>
            </a:lvl2pPr>
            <a:lvl3pPr marL="0" indent="457200" algn="ctr" defTabSz="584200">
              <a:spcBef>
                <a:spcPts val="0"/>
              </a:spcBef>
              <a:buSzTx/>
              <a:buFontTx/>
              <a:buNone/>
              <a:defRPr sz="3200">
                <a:latin typeface="+mn-lt"/>
                <a:ea typeface="+mn-ea"/>
                <a:cs typeface="+mn-cs"/>
                <a:sym typeface="Helvetica Light"/>
              </a:defRPr>
            </a:lvl3pPr>
            <a:lvl4pPr marL="0" indent="685800" algn="ctr" defTabSz="584200">
              <a:spcBef>
                <a:spcPts val="0"/>
              </a:spcBef>
              <a:buSzTx/>
              <a:buFontTx/>
              <a:buNone/>
              <a:defRPr sz="3200">
                <a:latin typeface="+mn-lt"/>
                <a:ea typeface="+mn-ea"/>
                <a:cs typeface="+mn-cs"/>
                <a:sym typeface="Helvetica Light"/>
              </a:defRPr>
            </a:lvl4pPr>
            <a:lvl5pPr marL="0" indent="914400" algn="ctr" defTabSz="584200">
              <a:spcBef>
                <a:spcPts val="0"/>
              </a:spcBef>
              <a:buSzTx/>
              <a:buFontTx/>
              <a:buNone/>
              <a:defRPr sz="3200">
                <a:latin typeface="+mn-lt"/>
                <a:ea typeface="+mn-ea"/>
                <a:cs typeface="+mn-cs"/>
                <a:sym typeface="Helvetica Light"/>
              </a:defRPr>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Naslov in vsebina">
    <p:spTree>
      <p:nvGrpSpPr>
        <p:cNvPr id="1" name=""/>
        <p:cNvGrpSpPr/>
        <p:nvPr/>
      </p:nvGrpSpPr>
      <p:grpSpPr>
        <a:xfrm>
          <a:off x="0" y="0"/>
          <a:ext cx="0" cy="0"/>
          <a:chOff x="0" y="0"/>
          <a:chExt cx="0" cy="0"/>
        </a:xfrm>
      </p:grpSpPr>
      <p:sp>
        <p:nvSpPr>
          <p:cNvPr id="31" name="Shape 31"/>
          <p:cNvSpPr>
            <a:spLocks noGrp="1"/>
          </p:cNvSpPr>
          <p:nvPr>
            <p:ph type="title"/>
          </p:nvPr>
        </p:nvSpPr>
        <p:spPr>
          <a:prstGeom prst="rect">
            <a:avLst/>
          </a:prstGeom>
        </p:spPr>
        <p:txBody>
          <a:bodyPr/>
          <a:lstStyle/>
          <a:p>
            <a:pPr lvl="0">
              <a:defRPr sz="1800"/>
            </a:pPr>
            <a:r>
              <a:rPr sz="6200"/>
              <a:t>Title Text</a:t>
            </a:r>
          </a:p>
        </p:txBody>
      </p:sp>
      <p:sp>
        <p:nvSpPr>
          <p:cNvPr id="32" name="Shape 32"/>
          <p:cNvSpPr>
            <a:spLocks noGrp="1"/>
          </p:cNvSpPr>
          <p:nvPr>
            <p:ph type="body" idx="1"/>
          </p:nvPr>
        </p:nvSpPr>
        <p:spPr>
          <a:prstGeom prst="rect">
            <a:avLst/>
          </a:prstGeom>
        </p:spPr>
        <p:txBody>
          <a:bodyPr/>
          <a:lstStyle/>
          <a:p>
            <a:pPr lvl="0">
              <a:defRPr sz="1800"/>
            </a:pPr>
            <a:r>
              <a:rPr sz="4400"/>
              <a:t>Body Level One</a:t>
            </a:r>
          </a:p>
          <a:p>
            <a:pPr lvl="1">
              <a:defRPr sz="1800"/>
            </a:pPr>
            <a:r>
              <a:rPr sz="4400"/>
              <a:t>Body Level Two</a:t>
            </a:r>
          </a:p>
          <a:p>
            <a:pPr lvl="2">
              <a:defRPr sz="1800"/>
            </a:pPr>
            <a:r>
              <a:rPr sz="4400"/>
              <a:t>Body Level Three</a:t>
            </a:r>
          </a:p>
          <a:p>
            <a:pPr lvl="3">
              <a:defRPr sz="1800"/>
            </a:pPr>
            <a:r>
              <a:rPr sz="4400"/>
              <a:t>Body Level Four</a:t>
            </a:r>
          </a:p>
          <a:p>
            <a:pPr lvl="4">
              <a:defRPr sz="1800"/>
            </a:pPr>
            <a:r>
              <a:rPr sz="4400"/>
              <a:t>Body Level Five</a:t>
            </a:r>
          </a:p>
        </p:txBody>
      </p:sp>
      <p:sp>
        <p:nvSpPr>
          <p:cNvPr id="33" name="Shape 33"/>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Naslov in vsebina">
    <p:spTree>
      <p:nvGrpSpPr>
        <p:cNvPr id="1" name=""/>
        <p:cNvGrpSpPr/>
        <p:nvPr/>
      </p:nvGrpSpPr>
      <p:grpSpPr>
        <a:xfrm>
          <a:off x="0" y="0"/>
          <a:ext cx="0" cy="0"/>
          <a:chOff x="0" y="0"/>
          <a:chExt cx="0" cy="0"/>
        </a:xfrm>
      </p:grpSpPr>
      <p:sp>
        <p:nvSpPr>
          <p:cNvPr id="35" name="Shape 35"/>
          <p:cNvSpPr>
            <a:spLocks noGrp="1"/>
          </p:cNvSpPr>
          <p:nvPr>
            <p:ph type="title"/>
          </p:nvPr>
        </p:nvSpPr>
        <p:spPr>
          <a:prstGeom prst="rect">
            <a:avLst/>
          </a:prstGeom>
        </p:spPr>
        <p:txBody>
          <a:bodyPr/>
          <a:lstStyle/>
          <a:p>
            <a:pPr lvl="0">
              <a:defRPr sz="1800"/>
            </a:pPr>
            <a:r>
              <a:rPr sz="6200"/>
              <a:t>Title Text</a:t>
            </a:r>
          </a:p>
        </p:txBody>
      </p:sp>
      <p:sp>
        <p:nvSpPr>
          <p:cNvPr id="36" name="Shape 36"/>
          <p:cNvSpPr>
            <a:spLocks noGrp="1"/>
          </p:cNvSpPr>
          <p:nvPr>
            <p:ph type="body" idx="1"/>
          </p:nvPr>
        </p:nvSpPr>
        <p:spPr>
          <a:prstGeom prst="rect">
            <a:avLst/>
          </a:prstGeom>
        </p:spPr>
        <p:txBody>
          <a:bodyPr/>
          <a:lstStyle/>
          <a:p>
            <a:pPr lvl="0">
              <a:defRPr sz="1800"/>
            </a:pPr>
            <a:r>
              <a:rPr sz="4400"/>
              <a:t>Body Level One</a:t>
            </a:r>
          </a:p>
          <a:p>
            <a:pPr lvl="1">
              <a:defRPr sz="1800"/>
            </a:pPr>
            <a:r>
              <a:rPr sz="4400"/>
              <a:t>Body Level Two</a:t>
            </a:r>
          </a:p>
          <a:p>
            <a:pPr lvl="2">
              <a:defRPr sz="1800"/>
            </a:pPr>
            <a:r>
              <a:rPr sz="4400"/>
              <a:t>Body Level Three</a:t>
            </a:r>
          </a:p>
          <a:p>
            <a:pPr lvl="3">
              <a:defRPr sz="1800"/>
            </a:pPr>
            <a:r>
              <a:rPr sz="4400"/>
              <a:t>Body Level Four</a:t>
            </a:r>
          </a:p>
          <a:p>
            <a:pPr lvl="4">
              <a:defRPr sz="1800"/>
            </a:pPr>
            <a:r>
              <a:rPr sz="4400"/>
              <a:t>Body Level Five</a:t>
            </a:r>
          </a:p>
        </p:txBody>
      </p:sp>
      <p:sp>
        <p:nvSpPr>
          <p:cNvPr id="37" name="Shape 37"/>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9" name="Shape 9"/>
          <p:cNvSpPr>
            <a:spLocks noGrp="1"/>
          </p:cNvSpPr>
          <p:nvPr>
            <p:ph type="title"/>
          </p:nvPr>
        </p:nvSpPr>
        <p:spPr>
          <a:xfrm>
            <a:off x="1270000" y="6718300"/>
            <a:ext cx="10464800" cy="1422400"/>
          </a:xfrm>
          <a:prstGeom prst="rect">
            <a:avLst/>
          </a:prstGeom>
        </p:spPr>
        <p:txBody>
          <a:bodyPr lIns="0" tIns="0" rIns="0" bIns="0" anchor="b"/>
          <a:lstStyle>
            <a:lvl1pPr defTabSz="584200">
              <a:defRPr sz="8000">
                <a:latin typeface="+mn-lt"/>
                <a:ea typeface="+mn-ea"/>
                <a:cs typeface="+mn-cs"/>
                <a:sym typeface="Helvetica Light"/>
              </a:defRPr>
            </a:lvl1pPr>
          </a:lstStyle>
          <a:p>
            <a:pPr lvl="0">
              <a:defRPr sz="1800"/>
            </a:pPr>
            <a:r>
              <a:rPr sz="8000"/>
              <a:t>Title Text</a:t>
            </a:r>
          </a:p>
        </p:txBody>
      </p:sp>
      <p:sp>
        <p:nvSpPr>
          <p:cNvPr id="10" name="Shape 10"/>
          <p:cNvSpPr>
            <a:spLocks noGrp="1"/>
          </p:cNvSpPr>
          <p:nvPr>
            <p:ph type="body" idx="1"/>
          </p:nvPr>
        </p:nvSpPr>
        <p:spPr>
          <a:xfrm>
            <a:off x="1270000" y="8191500"/>
            <a:ext cx="10464800" cy="1130300"/>
          </a:xfrm>
          <a:prstGeom prst="rect">
            <a:avLst/>
          </a:prstGeom>
        </p:spPr>
        <p:txBody>
          <a:bodyPr lIns="0" tIns="0" rIns="0" bIns="0"/>
          <a:lstStyle>
            <a:lvl1pPr marL="0" indent="0" algn="ctr" defTabSz="584200">
              <a:spcBef>
                <a:spcPts val="0"/>
              </a:spcBef>
              <a:buSzTx/>
              <a:buFontTx/>
              <a:buNone/>
              <a:defRPr sz="3200">
                <a:latin typeface="+mn-lt"/>
                <a:ea typeface="+mn-ea"/>
                <a:cs typeface="+mn-cs"/>
                <a:sym typeface="Helvetica Light"/>
              </a:defRPr>
            </a:lvl1pPr>
            <a:lvl2pPr marL="0" indent="228600" algn="ctr" defTabSz="584200">
              <a:spcBef>
                <a:spcPts val="0"/>
              </a:spcBef>
              <a:buSzTx/>
              <a:buFontTx/>
              <a:buNone/>
              <a:defRPr sz="3200">
                <a:latin typeface="+mn-lt"/>
                <a:ea typeface="+mn-ea"/>
                <a:cs typeface="+mn-cs"/>
                <a:sym typeface="Helvetica Light"/>
              </a:defRPr>
            </a:lvl2pPr>
            <a:lvl3pPr marL="0" indent="457200" algn="ctr" defTabSz="584200">
              <a:spcBef>
                <a:spcPts val="0"/>
              </a:spcBef>
              <a:buSzTx/>
              <a:buFontTx/>
              <a:buNone/>
              <a:defRPr sz="3200">
                <a:latin typeface="+mn-lt"/>
                <a:ea typeface="+mn-ea"/>
                <a:cs typeface="+mn-cs"/>
                <a:sym typeface="Helvetica Light"/>
              </a:defRPr>
            </a:lvl3pPr>
            <a:lvl4pPr marL="0" indent="685800" algn="ctr" defTabSz="584200">
              <a:spcBef>
                <a:spcPts val="0"/>
              </a:spcBef>
              <a:buSzTx/>
              <a:buFontTx/>
              <a:buNone/>
              <a:defRPr sz="3200">
                <a:latin typeface="+mn-lt"/>
                <a:ea typeface="+mn-ea"/>
                <a:cs typeface="+mn-cs"/>
                <a:sym typeface="Helvetica Light"/>
              </a:defRPr>
            </a:lvl4pPr>
            <a:lvl5pPr marL="0" indent="914400" algn="ctr" defTabSz="584200">
              <a:spcBef>
                <a:spcPts val="0"/>
              </a:spcBef>
              <a:buSzTx/>
              <a:buFontTx/>
              <a:buNone/>
              <a:defRPr sz="3200">
                <a:latin typeface="+mn-lt"/>
                <a:ea typeface="+mn-ea"/>
                <a:cs typeface="+mn-cs"/>
                <a:sym typeface="Helvetica Light"/>
              </a:defRPr>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2" name="Shape 12"/>
          <p:cNvSpPr>
            <a:spLocks noGrp="1"/>
          </p:cNvSpPr>
          <p:nvPr>
            <p:ph type="title"/>
          </p:nvPr>
        </p:nvSpPr>
        <p:spPr>
          <a:xfrm>
            <a:off x="1270000" y="3225800"/>
            <a:ext cx="10464800" cy="3302000"/>
          </a:xfrm>
          <a:prstGeom prst="rect">
            <a:avLst/>
          </a:prstGeom>
        </p:spPr>
        <p:txBody>
          <a:bodyPr lIns="0" tIns="0" rIns="0" bIns="0"/>
          <a:lstStyle>
            <a:lvl1pPr defTabSz="584200">
              <a:defRPr sz="8000">
                <a:latin typeface="+mn-lt"/>
                <a:ea typeface="+mn-ea"/>
                <a:cs typeface="+mn-cs"/>
                <a:sym typeface="Helvetica Light"/>
              </a:defRPr>
            </a:lvl1pPr>
          </a:lstStyle>
          <a:p>
            <a:pPr lvl="0">
              <a:defRPr sz="1800"/>
            </a:pPr>
            <a:r>
              <a:rPr sz="8000"/>
              <a:t>Title Text</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4" name="Shape 14"/>
          <p:cNvSpPr>
            <a:spLocks noGrp="1"/>
          </p:cNvSpPr>
          <p:nvPr>
            <p:ph type="title"/>
          </p:nvPr>
        </p:nvSpPr>
        <p:spPr>
          <a:xfrm>
            <a:off x="952500" y="635000"/>
            <a:ext cx="5334000" cy="3987800"/>
          </a:xfrm>
          <a:prstGeom prst="rect">
            <a:avLst/>
          </a:prstGeom>
        </p:spPr>
        <p:txBody>
          <a:bodyPr lIns="0" tIns="0" rIns="0" bIns="0" anchor="b"/>
          <a:lstStyle>
            <a:lvl1pPr defTabSz="584200">
              <a:defRPr sz="6000">
                <a:latin typeface="+mn-lt"/>
                <a:ea typeface="+mn-ea"/>
                <a:cs typeface="+mn-cs"/>
                <a:sym typeface="Helvetica Light"/>
              </a:defRPr>
            </a:lvl1pPr>
          </a:lstStyle>
          <a:p>
            <a:pPr lvl="0">
              <a:defRPr sz="1800"/>
            </a:pPr>
            <a:r>
              <a:rPr sz="6000"/>
              <a:t>Title Text</a:t>
            </a:r>
          </a:p>
        </p:txBody>
      </p:sp>
      <p:sp>
        <p:nvSpPr>
          <p:cNvPr id="15" name="Shape 15"/>
          <p:cNvSpPr>
            <a:spLocks noGrp="1"/>
          </p:cNvSpPr>
          <p:nvPr>
            <p:ph type="body" idx="1"/>
          </p:nvPr>
        </p:nvSpPr>
        <p:spPr>
          <a:xfrm>
            <a:off x="952500" y="4762500"/>
            <a:ext cx="5334000" cy="4102100"/>
          </a:xfrm>
          <a:prstGeom prst="rect">
            <a:avLst/>
          </a:prstGeom>
        </p:spPr>
        <p:txBody>
          <a:bodyPr lIns="0" tIns="0" rIns="0" bIns="0"/>
          <a:lstStyle>
            <a:lvl1pPr marL="0" indent="0" algn="ctr" defTabSz="584200">
              <a:spcBef>
                <a:spcPts val="0"/>
              </a:spcBef>
              <a:buSzTx/>
              <a:buFontTx/>
              <a:buNone/>
              <a:defRPr sz="3200">
                <a:latin typeface="+mn-lt"/>
                <a:ea typeface="+mn-ea"/>
                <a:cs typeface="+mn-cs"/>
                <a:sym typeface="Helvetica Light"/>
              </a:defRPr>
            </a:lvl1pPr>
            <a:lvl2pPr marL="0" indent="228600" algn="ctr" defTabSz="584200">
              <a:spcBef>
                <a:spcPts val="0"/>
              </a:spcBef>
              <a:buSzTx/>
              <a:buFontTx/>
              <a:buNone/>
              <a:defRPr sz="3200">
                <a:latin typeface="+mn-lt"/>
                <a:ea typeface="+mn-ea"/>
                <a:cs typeface="+mn-cs"/>
                <a:sym typeface="Helvetica Light"/>
              </a:defRPr>
            </a:lvl2pPr>
            <a:lvl3pPr marL="0" indent="457200" algn="ctr" defTabSz="584200">
              <a:spcBef>
                <a:spcPts val="0"/>
              </a:spcBef>
              <a:buSzTx/>
              <a:buFontTx/>
              <a:buNone/>
              <a:defRPr sz="3200">
                <a:latin typeface="+mn-lt"/>
                <a:ea typeface="+mn-ea"/>
                <a:cs typeface="+mn-cs"/>
                <a:sym typeface="Helvetica Light"/>
              </a:defRPr>
            </a:lvl3pPr>
            <a:lvl4pPr marL="0" indent="685800" algn="ctr" defTabSz="584200">
              <a:spcBef>
                <a:spcPts val="0"/>
              </a:spcBef>
              <a:buSzTx/>
              <a:buFontTx/>
              <a:buNone/>
              <a:defRPr sz="3200">
                <a:latin typeface="+mn-lt"/>
                <a:ea typeface="+mn-ea"/>
                <a:cs typeface="+mn-cs"/>
                <a:sym typeface="Helvetica Light"/>
              </a:defRPr>
            </a:lvl4pPr>
            <a:lvl5pPr marL="0" indent="914400" algn="ctr" defTabSz="584200">
              <a:spcBef>
                <a:spcPts val="0"/>
              </a:spcBef>
              <a:buSzTx/>
              <a:buFontTx/>
              <a:buNone/>
              <a:defRPr sz="3200">
                <a:latin typeface="+mn-lt"/>
                <a:ea typeface="+mn-ea"/>
                <a:cs typeface="+mn-cs"/>
                <a:sym typeface="Helvetica Light"/>
              </a:defRPr>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7" name="Shape 17"/>
          <p:cNvSpPr>
            <a:spLocks noGrp="1"/>
          </p:cNvSpPr>
          <p:nvPr>
            <p:ph type="title"/>
          </p:nvPr>
        </p:nvSpPr>
        <p:spPr>
          <a:xfrm>
            <a:off x="952500" y="444500"/>
            <a:ext cx="11099800" cy="2159000"/>
          </a:xfrm>
          <a:prstGeom prst="rect">
            <a:avLst/>
          </a:prstGeom>
        </p:spPr>
        <p:txBody>
          <a:bodyPr lIns="0" tIns="0" rIns="0" bIns="0"/>
          <a:lstStyle>
            <a:lvl1pPr defTabSz="584200">
              <a:defRPr sz="8000">
                <a:latin typeface="+mn-lt"/>
                <a:ea typeface="+mn-ea"/>
                <a:cs typeface="+mn-cs"/>
                <a:sym typeface="Helvetica Light"/>
              </a:defRPr>
            </a:lvl1pPr>
          </a:lstStyle>
          <a:p>
            <a:pPr lvl="0">
              <a:defRPr sz="1800"/>
            </a:pPr>
            <a:r>
              <a:rPr sz="8000"/>
              <a:t>Title Text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9" name="Shape 19"/>
          <p:cNvSpPr>
            <a:spLocks noGrp="1"/>
          </p:cNvSpPr>
          <p:nvPr>
            <p:ph type="title"/>
          </p:nvPr>
        </p:nvSpPr>
        <p:spPr>
          <a:xfrm>
            <a:off x="952500" y="444500"/>
            <a:ext cx="11099800" cy="2159000"/>
          </a:xfrm>
          <a:prstGeom prst="rect">
            <a:avLst/>
          </a:prstGeom>
        </p:spPr>
        <p:txBody>
          <a:bodyPr lIns="0" tIns="0" rIns="0" bIns="0"/>
          <a:lstStyle>
            <a:lvl1pPr defTabSz="584200">
              <a:defRPr sz="8000">
                <a:latin typeface="+mn-lt"/>
                <a:ea typeface="+mn-ea"/>
                <a:cs typeface="+mn-cs"/>
                <a:sym typeface="Helvetica Light"/>
              </a:defRPr>
            </a:lvl1pPr>
          </a:lstStyle>
          <a:p>
            <a:pPr lvl="0">
              <a:defRPr sz="1800"/>
            </a:pPr>
            <a:r>
              <a:rPr sz="8000"/>
              <a:t>Title Text</a:t>
            </a:r>
          </a:p>
        </p:txBody>
      </p:sp>
      <p:sp>
        <p:nvSpPr>
          <p:cNvPr id="20" name="Shape 20"/>
          <p:cNvSpPr>
            <a:spLocks noGrp="1"/>
          </p:cNvSpPr>
          <p:nvPr>
            <p:ph type="body" idx="1"/>
          </p:nvPr>
        </p:nvSpPr>
        <p:spPr>
          <a:xfrm>
            <a:off x="952500" y="2603500"/>
            <a:ext cx="11099800" cy="6286500"/>
          </a:xfrm>
          <a:prstGeom prst="rect">
            <a:avLst/>
          </a:prstGeom>
        </p:spPr>
        <p:txBody>
          <a:bodyPr lIns="0" tIns="0" rIns="0" bIns="0" anchor="ctr"/>
          <a:lstStyle>
            <a:lvl1pPr marL="444500" indent="-444500" defTabSz="584200">
              <a:spcBef>
                <a:spcPts val="4200"/>
              </a:spcBef>
              <a:buSzPct val="75000"/>
              <a:buFontTx/>
              <a:defRPr sz="3600">
                <a:latin typeface="+mn-lt"/>
                <a:ea typeface="+mn-ea"/>
                <a:cs typeface="+mn-cs"/>
                <a:sym typeface="Helvetica Light"/>
              </a:defRPr>
            </a:lvl1pPr>
            <a:lvl2pPr marL="889000" indent="-444500" defTabSz="584200">
              <a:spcBef>
                <a:spcPts val="4200"/>
              </a:spcBef>
              <a:buSzPct val="75000"/>
              <a:buFontTx/>
              <a:buChar char="•"/>
              <a:defRPr sz="3600">
                <a:latin typeface="+mn-lt"/>
                <a:ea typeface="+mn-ea"/>
                <a:cs typeface="+mn-cs"/>
                <a:sym typeface="Helvetica Light"/>
              </a:defRPr>
            </a:lvl2pPr>
            <a:lvl3pPr indent="-444500" defTabSz="584200">
              <a:spcBef>
                <a:spcPts val="4200"/>
              </a:spcBef>
              <a:buSzPct val="75000"/>
              <a:buFontTx/>
              <a:defRPr sz="3600">
                <a:latin typeface="+mn-lt"/>
                <a:ea typeface="+mn-ea"/>
                <a:cs typeface="+mn-cs"/>
                <a:sym typeface="Helvetica Light"/>
              </a:defRPr>
            </a:lvl3pPr>
            <a:lvl4pPr marL="1778000" indent="-444500" defTabSz="584200">
              <a:spcBef>
                <a:spcPts val="4200"/>
              </a:spcBef>
              <a:buSzPct val="75000"/>
              <a:buFontTx/>
              <a:buChar char="•"/>
              <a:defRPr sz="3600">
                <a:latin typeface="+mn-lt"/>
                <a:ea typeface="+mn-ea"/>
                <a:cs typeface="+mn-cs"/>
                <a:sym typeface="Helvetica Light"/>
              </a:defRPr>
            </a:lvl4pPr>
            <a:lvl5pPr marL="2222500" indent="-444500" defTabSz="584200">
              <a:spcBef>
                <a:spcPts val="4200"/>
              </a:spcBef>
              <a:buSzPct val="75000"/>
              <a:buFontTx/>
              <a:buChar char="•"/>
              <a:defRPr sz="3600">
                <a:latin typeface="+mn-lt"/>
                <a:ea typeface="+mn-ea"/>
                <a:cs typeface="+mn-cs"/>
                <a:sym typeface="Helvetica Light"/>
              </a:defRPr>
            </a:lvl5p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2" name="Shape 22"/>
          <p:cNvSpPr>
            <a:spLocks noGrp="1"/>
          </p:cNvSpPr>
          <p:nvPr>
            <p:ph type="title"/>
          </p:nvPr>
        </p:nvSpPr>
        <p:spPr>
          <a:xfrm>
            <a:off x="952500" y="444500"/>
            <a:ext cx="11099800" cy="2159000"/>
          </a:xfrm>
          <a:prstGeom prst="rect">
            <a:avLst/>
          </a:prstGeom>
        </p:spPr>
        <p:txBody>
          <a:bodyPr lIns="0" tIns="0" rIns="0" bIns="0"/>
          <a:lstStyle>
            <a:lvl1pPr defTabSz="584200">
              <a:defRPr sz="8000">
                <a:latin typeface="+mn-lt"/>
                <a:ea typeface="+mn-ea"/>
                <a:cs typeface="+mn-cs"/>
                <a:sym typeface="Helvetica Light"/>
              </a:defRPr>
            </a:lvl1pPr>
          </a:lstStyle>
          <a:p>
            <a:pPr lvl="0">
              <a:defRPr sz="1800"/>
            </a:pPr>
            <a:r>
              <a:rPr sz="8000"/>
              <a:t>Title Text</a:t>
            </a:r>
          </a:p>
        </p:txBody>
      </p:sp>
      <p:sp>
        <p:nvSpPr>
          <p:cNvPr id="23" name="Shape 23"/>
          <p:cNvSpPr>
            <a:spLocks noGrp="1"/>
          </p:cNvSpPr>
          <p:nvPr>
            <p:ph type="body" idx="1"/>
          </p:nvPr>
        </p:nvSpPr>
        <p:spPr>
          <a:xfrm>
            <a:off x="952500" y="2603500"/>
            <a:ext cx="5334000" cy="6286500"/>
          </a:xfrm>
          <a:prstGeom prst="rect">
            <a:avLst/>
          </a:prstGeom>
        </p:spPr>
        <p:txBody>
          <a:bodyPr lIns="0" tIns="0" rIns="0" bIns="0" anchor="ctr"/>
          <a:lstStyle>
            <a:lvl1pPr marL="342900" indent="-342900" defTabSz="584200">
              <a:spcBef>
                <a:spcPts val="3200"/>
              </a:spcBef>
              <a:buSzPct val="75000"/>
              <a:buFontTx/>
              <a:defRPr sz="2800">
                <a:latin typeface="+mn-lt"/>
                <a:ea typeface="+mn-ea"/>
                <a:cs typeface="+mn-cs"/>
                <a:sym typeface="Helvetica Light"/>
              </a:defRPr>
            </a:lvl1pPr>
            <a:lvl2pPr marL="685800" indent="-342900" defTabSz="584200">
              <a:spcBef>
                <a:spcPts val="3200"/>
              </a:spcBef>
              <a:buSzPct val="75000"/>
              <a:buFontTx/>
              <a:buChar char="•"/>
              <a:defRPr sz="2800">
                <a:latin typeface="+mn-lt"/>
                <a:ea typeface="+mn-ea"/>
                <a:cs typeface="+mn-cs"/>
                <a:sym typeface="Helvetica Light"/>
              </a:defRPr>
            </a:lvl2pPr>
            <a:lvl3pPr marL="1028700" indent="-342900" defTabSz="584200">
              <a:spcBef>
                <a:spcPts val="3200"/>
              </a:spcBef>
              <a:buSzPct val="75000"/>
              <a:buFontTx/>
              <a:defRPr sz="2800">
                <a:latin typeface="+mn-lt"/>
                <a:ea typeface="+mn-ea"/>
                <a:cs typeface="+mn-cs"/>
                <a:sym typeface="Helvetica Light"/>
              </a:defRPr>
            </a:lvl3pPr>
            <a:lvl4pPr marL="1371600" indent="-342900" defTabSz="584200">
              <a:spcBef>
                <a:spcPts val="3200"/>
              </a:spcBef>
              <a:buSzPct val="75000"/>
              <a:buFontTx/>
              <a:buChar char="•"/>
              <a:defRPr sz="2800">
                <a:latin typeface="+mn-lt"/>
                <a:ea typeface="+mn-ea"/>
                <a:cs typeface="+mn-cs"/>
                <a:sym typeface="Helvetica Light"/>
              </a:defRPr>
            </a:lvl4pPr>
            <a:lvl5pPr marL="1714500" indent="-342900" defTabSz="584200">
              <a:spcBef>
                <a:spcPts val="3200"/>
              </a:spcBef>
              <a:buSzPct val="75000"/>
              <a:buFontTx/>
              <a:buChar char="•"/>
              <a:defRPr sz="2800">
                <a:latin typeface="+mn-lt"/>
                <a:ea typeface="+mn-ea"/>
                <a:cs typeface="+mn-cs"/>
                <a:sym typeface="Helvetica Light"/>
              </a:defRPr>
            </a:lvl5pPr>
          </a:lstStyle>
          <a:p>
            <a:pPr lvl="0">
              <a:defRPr sz="1800"/>
            </a:pPr>
            <a:r>
              <a:rPr sz="2800"/>
              <a:t>Body Level One</a:t>
            </a:r>
          </a:p>
          <a:p>
            <a:pPr lvl="1">
              <a:defRPr sz="1800"/>
            </a:pPr>
            <a:r>
              <a:rPr sz="2800"/>
              <a:t>Body Level Two</a:t>
            </a:r>
          </a:p>
          <a:p>
            <a:pPr lvl="2">
              <a:defRPr sz="1800"/>
            </a:pPr>
            <a:r>
              <a:rPr sz="2800"/>
              <a:t>Body Level Three</a:t>
            </a:r>
          </a:p>
          <a:p>
            <a:pPr lvl="3">
              <a:defRPr sz="1800"/>
            </a:pPr>
            <a:r>
              <a:rPr sz="2800"/>
              <a:t>Body Level Four</a:t>
            </a:r>
          </a:p>
          <a:p>
            <a:pPr lvl="4">
              <a:defRPr sz="1800"/>
            </a:pPr>
            <a:r>
              <a:rPr sz="2800"/>
              <a:t>Body Level Five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5" name="Shape 25"/>
          <p:cNvSpPr>
            <a:spLocks noGrp="1"/>
          </p:cNvSpPr>
          <p:nvPr>
            <p:ph type="body" idx="1"/>
          </p:nvPr>
        </p:nvSpPr>
        <p:spPr>
          <a:xfrm>
            <a:off x="952500" y="1270000"/>
            <a:ext cx="11099800" cy="7213600"/>
          </a:xfrm>
          <a:prstGeom prst="rect">
            <a:avLst/>
          </a:prstGeom>
        </p:spPr>
        <p:txBody>
          <a:bodyPr lIns="0" tIns="0" rIns="0" bIns="0" anchor="ctr"/>
          <a:lstStyle>
            <a:lvl1pPr marL="444500" indent="-444500" defTabSz="584200">
              <a:spcBef>
                <a:spcPts val="4200"/>
              </a:spcBef>
              <a:buSzPct val="75000"/>
              <a:buFontTx/>
              <a:defRPr sz="3600">
                <a:latin typeface="+mn-lt"/>
                <a:ea typeface="+mn-ea"/>
                <a:cs typeface="+mn-cs"/>
                <a:sym typeface="Helvetica Light"/>
              </a:defRPr>
            </a:lvl1pPr>
            <a:lvl2pPr marL="889000" indent="-444500" defTabSz="584200">
              <a:spcBef>
                <a:spcPts val="4200"/>
              </a:spcBef>
              <a:buSzPct val="75000"/>
              <a:buFontTx/>
              <a:buChar char="•"/>
              <a:defRPr sz="3600">
                <a:latin typeface="+mn-lt"/>
                <a:ea typeface="+mn-ea"/>
                <a:cs typeface="+mn-cs"/>
                <a:sym typeface="Helvetica Light"/>
              </a:defRPr>
            </a:lvl2pPr>
            <a:lvl3pPr indent="-444500" defTabSz="584200">
              <a:spcBef>
                <a:spcPts val="4200"/>
              </a:spcBef>
              <a:buSzPct val="75000"/>
              <a:buFontTx/>
              <a:defRPr sz="3600">
                <a:latin typeface="+mn-lt"/>
                <a:ea typeface="+mn-ea"/>
                <a:cs typeface="+mn-cs"/>
                <a:sym typeface="Helvetica Light"/>
              </a:defRPr>
            </a:lvl3pPr>
            <a:lvl4pPr marL="1778000" indent="-444500" defTabSz="584200">
              <a:spcBef>
                <a:spcPts val="4200"/>
              </a:spcBef>
              <a:buSzPct val="75000"/>
              <a:buFontTx/>
              <a:buChar char="•"/>
              <a:defRPr sz="3600">
                <a:latin typeface="+mn-lt"/>
                <a:ea typeface="+mn-ea"/>
                <a:cs typeface="+mn-cs"/>
                <a:sym typeface="Helvetica Light"/>
              </a:defRPr>
            </a:lvl4pPr>
            <a:lvl5pPr marL="2222500" indent="-444500" defTabSz="584200">
              <a:spcBef>
                <a:spcPts val="4200"/>
              </a:spcBef>
              <a:buSzPct val="75000"/>
              <a:buFontTx/>
              <a:buChar char="•"/>
              <a:defRPr sz="3600">
                <a:latin typeface="+mn-lt"/>
                <a:ea typeface="+mn-ea"/>
                <a:cs typeface="+mn-cs"/>
                <a:sym typeface="Helvetica Light"/>
              </a:defRPr>
            </a:lvl5p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650239" y="130952"/>
            <a:ext cx="11704322" cy="2144888"/>
          </a:xfrm>
          <a:prstGeom prst="rect">
            <a:avLst/>
          </a:prstGeom>
          <a:ln w="12700">
            <a:miter lim="400000"/>
          </a:ln>
          <a:extLst>
            <a:ext uri="{C572A759-6A51-4108-AA02-DFA0A04FC94B}">
              <ma14:wrappingTextBoxFlag xmlns:ma14="http://schemas.microsoft.com/office/mac/drawingml/2011/main" xmlns="" val="1"/>
            </a:ext>
          </a:extLst>
        </p:spPr>
        <p:txBody>
          <a:bodyPr lIns="65023" tIns="65023" rIns="65023" bIns="65023" anchor="ctr">
            <a:normAutofit/>
          </a:bodyPr>
          <a:lstStyle/>
          <a:p>
            <a:pPr lvl="0">
              <a:defRPr sz="1800"/>
            </a:pPr>
            <a:r>
              <a:rPr sz="6200"/>
              <a:t>Title Text</a:t>
            </a:r>
          </a:p>
        </p:txBody>
      </p:sp>
      <p:sp>
        <p:nvSpPr>
          <p:cNvPr id="3" name="Shape 3"/>
          <p:cNvSpPr>
            <a:spLocks noGrp="1"/>
          </p:cNvSpPr>
          <p:nvPr>
            <p:ph type="body" idx="1"/>
          </p:nvPr>
        </p:nvSpPr>
        <p:spPr>
          <a:xfrm>
            <a:off x="650239" y="2275839"/>
            <a:ext cx="11704322" cy="7477761"/>
          </a:xfrm>
          <a:prstGeom prst="rect">
            <a:avLst/>
          </a:prstGeom>
          <a:ln w="12700">
            <a:miter lim="400000"/>
          </a:ln>
          <a:extLst>
            <a:ext uri="{C572A759-6A51-4108-AA02-DFA0A04FC94B}">
              <ma14:wrappingTextBoxFlag xmlns:ma14="http://schemas.microsoft.com/office/mac/drawingml/2011/main" xmlns="" val="1"/>
            </a:ext>
          </a:extLst>
        </p:spPr>
        <p:txBody>
          <a:bodyPr lIns="65023" tIns="65023" rIns="65023" bIns="65023">
            <a:normAutofit/>
          </a:bodyPr>
          <a:lstStyle/>
          <a:p>
            <a:pPr lvl="0">
              <a:defRPr sz="1800"/>
            </a:pPr>
            <a:r>
              <a:rPr sz="4400"/>
              <a:t>Body Level One</a:t>
            </a:r>
          </a:p>
          <a:p>
            <a:pPr lvl="1">
              <a:defRPr sz="1800"/>
            </a:pPr>
            <a:r>
              <a:rPr sz="4400"/>
              <a:t>Body Level Two</a:t>
            </a:r>
          </a:p>
          <a:p>
            <a:pPr lvl="2">
              <a:defRPr sz="1800"/>
            </a:pPr>
            <a:r>
              <a:rPr sz="4400"/>
              <a:t>Body Level Three</a:t>
            </a:r>
          </a:p>
          <a:p>
            <a:pPr lvl="3">
              <a:defRPr sz="1800"/>
            </a:pPr>
            <a:r>
              <a:rPr sz="4400"/>
              <a:t>Body Level Four</a:t>
            </a:r>
          </a:p>
          <a:p>
            <a:pPr lvl="4">
              <a:defRPr sz="1800"/>
            </a:pPr>
            <a:r>
              <a:rPr sz="4400"/>
              <a:t>Body Level Five</a:t>
            </a:r>
          </a:p>
        </p:txBody>
      </p:sp>
      <p:sp>
        <p:nvSpPr>
          <p:cNvPr id="4" name="Shape 4"/>
          <p:cNvSpPr>
            <a:spLocks noGrp="1"/>
          </p:cNvSpPr>
          <p:nvPr>
            <p:ph type="sldNum" sz="quarter" idx="2"/>
          </p:nvPr>
        </p:nvSpPr>
        <p:spPr>
          <a:xfrm>
            <a:off x="9320107" y="9114112"/>
            <a:ext cx="3034454" cy="371349"/>
          </a:xfrm>
          <a:prstGeom prst="rect">
            <a:avLst/>
          </a:prstGeom>
          <a:ln w="12700">
            <a:miter lim="400000"/>
          </a:ln>
        </p:spPr>
        <p:txBody>
          <a:bodyPr lIns="65023" tIns="65023" rIns="65023" bIns="65023" anchor="ctr">
            <a:spAutoFit/>
          </a:bodyPr>
          <a:lstStyle>
            <a:lvl1pPr algn="r" defTabSz="914400">
              <a:defRPr sz="1600">
                <a:solidFill>
                  <a:srgbClr val="888888"/>
                </a:solidFill>
                <a:latin typeface="Calibri"/>
                <a:ea typeface="Calibri"/>
                <a:cs typeface="Calibri"/>
                <a:sym typeface="Calibri"/>
              </a:defRPr>
            </a:lvl1pPr>
          </a:lstStyle>
          <a:p>
            <a:pPr lvl="0"/>
            <a:fld id="{86CB4B4D-7CA3-9044-876B-883B54F8677D}" type="slidenum">
              <a:rPr/>
              <a:pPr lvl="0"/>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p:txStyles>
    <p:titleStyle>
      <a:lvl1pPr algn="ctr">
        <a:defRPr sz="6200">
          <a:latin typeface="Calibri"/>
          <a:ea typeface="Calibri"/>
          <a:cs typeface="Calibri"/>
          <a:sym typeface="Calibri"/>
        </a:defRPr>
      </a:lvl1pPr>
      <a:lvl2pPr algn="ctr">
        <a:defRPr sz="6200">
          <a:latin typeface="Calibri"/>
          <a:ea typeface="Calibri"/>
          <a:cs typeface="Calibri"/>
          <a:sym typeface="Calibri"/>
        </a:defRPr>
      </a:lvl2pPr>
      <a:lvl3pPr algn="ctr">
        <a:defRPr sz="6200">
          <a:latin typeface="Calibri"/>
          <a:ea typeface="Calibri"/>
          <a:cs typeface="Calibri"/>
          <a:sym typeface="Calibri"/>
        </a:defRPr>
      </a:lvl3pPr>
      <a:lvl4pPr algn="ctr">
        <a:defRPr sz="6200">
          <a:latin typeface="Calibri"/>
          <a:ea typeface="Calibri"/>
          <a:cs typeface="Calibri"/>
          <a:sym typeface="Calibri"/>
        </a:defRPr>
      </a:lvl4pPr>
      <a:lvl5pPr algn="ctr">
        <a:defRPr sz="6200">
          <a:latin typeface="Calibri"/>
          <a:ea typeface="Calibri"/>
          <a:cs typeface="Calibri"/>
          <a:sym typeface="Calibri"/>
        </a:defRPr>
      </a:lvl5pPr>
      <a:lvl6pPr algn="ctr">
        <a:defRPr sz="6200">
          <a:latin typeface="Calibri"/>
          <a:ea typeface="Calibri"/>
          <a:cs typeface="Calibri"/>
          <a:sym typeface="Calibri"/>
        </a:defRPr>
      </a:lvl6pPr>
      <a:lvl7pPr algn="ctr">
        <a:defRPr sz="6200">
          <a:latin typeface="Calibri"/>
          <a:ea typeface="Calibri"/>
          <a:cs typeface="Calibri"/>
          <a:sym typeface="Calibri"/>
        </a:defRPr>
      </a:lvl7pPr>
      <a:lvl8pPr algn="ctr">
        <a:defRPr sz="6200">
          <a:latin typeface="Calibri"/>
          <a:ea typeface="Calibri"/>
          <a:cs typeface="Calibri"/>
          <a:sym typeface="Calibri"/>
        </a:defRPr>
      </a:lvl8pPr>
      <a:lvl9pPr algn="ctr">
        <a:defRPr sz="6200">
          <a:latin typeface="Calibri"/>
          <a:ea typeface="Calibri"/>
          <a:cs typeface="Calibri"/>
          <a:sym typeface="Calibri"/>
        </a:defRPr>
      </a:lvl9pPr>
    </p:titleStyle>
    <p:bodyStyle>
      <a:lvl1pPr marL="471487" indent="-471487">
        <a:spcBef>
          <a:spcPts val="700"/>
        </a:spcBef>
        <a:buSzPct val="100000"/>
        <a:buFont typeface="Arial"/>
        <a:buChar char="•"/>
        <a:defRPr sz="4400">
          <a:latin typeface="Calibri"/>
          <a:ea typeface="Calibri"/>
          <a:cs typeface="Calibri"/>
          <a:sym typeface="Calibri"/>
        </a:defRPr>
      </a:lvl1pPr>
      <a:lvl2pPr marL="906235" indent="-449035">
        <a:spcBef>
          <a:spcPts val="700"/>
        </a:spcBef>
        <a:buSzPct val="100000"/>
        <a:buFont typeface="Arial"/>
        <a:buChar char="–"/>
        <a:defRPr sz="4400">
          <a:latin typeface="Calibri"/>
          <a:ea typeface="Calibri"/>
          <a:cs typeface="Calibri"/>
          <a:sym typeface="Calibri"/>
        </a:defRPr>
      </a:lvl2pPr>
      <a:lvl3pPr marL="1333500" indent="-419100">
        <a:spcBef>
          <a:spcPts val="700"/>
        </a:spcBef>
        <a:buSzPct val="100000"/>
        <a:buFont typeface="Arial"/>
        <a:buChar char="•"/>
        <a:defRPr sz="4400">
          <a:latin typeface="Calibri"/>
          <a:ea typeface="Calibri"/>
          <a:cs typeface="Calibri"/>
          <a:sym typeface="Calibri"/>
        </a:defRPr>
      </a:lvl3pPr>
      <a:lvl4pPr marL="1874520" indent="-502920">
        <a:spcBef>
          <a:spcPts val="700"/>
        </a:spcBef>
        <a:buSzPct val="100000"/>
        <a:buFont typeface="Arial"/>
        <a:buChar char="–"/>
        <a:defRPr sz="4400">
          <a:latin typeface="Calibri"/>
          <a:ea typeface="Calibri"/>
          <a:cs typeface="Calibri"/>
          <a:sym typeface="Calibri"/>
        </a:defRPr>
      </a:lvl4pPr>
      <a:lvl5pPr marL="2331720" indent="-502920">
        <a:spcBef>
          <a:spcPts val="700"/>
        </a:spcBef>
        <a:buSzPct val="100000"/>
        <a:buFont typeface="Arial"/>
        <a:buChar char="»"/>
        <a:defRPr sz="4400">
          <a:latin typeface="Calibri"/>
          <a:ea typeface="Calibri"/>
          <a:cs typeface="Calibri"/>
          <a:sym typeface="Calibri"/>
        </a:defRPr>
      </a:lvl5pPr>
      <a:lvl6pPr marL="2788920" indent="-502920">
        <a:spcBef>
          <a:spcPts val="700"/>
        </a:spcBef>
        <a:buSzPct val="100000"/>
        <a:buFont typeface="Arial"/>
        <a:buChar char="•"/>
        <a:defRPr sz="4400">
          <a:latin typeface="Calibri"/>
          <a:ea typeface="Calibri"/>
          <a:cs typeface="Calibri"/>
          <a:sym typeface="Calibri"/>
        </a:defRPr>
      </a:lvl6pPr>
      <a:lvl7pPr marL="3246120" indent="-502920">
        <a:spcBef>
          <a:spcPts val="700"/>
        </a:spcBef>
        <a:buSzPct val="100000"/>
        <a:buFont typeface="Arial"/>
        <a:buChar char="•"/>
        <a:defRPr sz="4400">
          <a:latin typeface="Calibri"/>
          <a:ea typeface="Calibri"/>
          <a:cs typeface="Calibri"/>
          <a:sym typeface="Calibri"/>
        </a:defRPr>
      </a:lvl7pPr>
      <a:lvl8pPr marL="3703320" indent="-502920">
        <a:spcBef>
          <a:spcPts val="700"/>
        </a:spcBef>
        <a:buSzPct val="100000"/>
        <a:buFont typeface="Arial"/>
        <a:buChar char="•"/>
        <a:defRPr sz="4400">
          <a:latin typeface="Calibri"/>
          <a:ea typeface="Calibri"/>
          <a:cs typeface="Calibri"/>
          <a:sym typeface="Calibri"/>
        </a:defRPr>
      </a:lvl8pPr>
      <a:lvl9pPr marL="4160520" indent="-502920">
        <a:spcBef>
          <a:spcPts val="700"/>
        </a:spcBef>
        <a:buSzPct val="100000"/>
        <a:buFont typeface="Arial"/>
        <a:buChar char="•"/>
        <a:defRPr sz="4400">
          <a:latin typeface="Calibri"/>
          <a:ea typeface="Calibri"/>
          <a:cs typeface="Calibri"/>
          <a:sym typeface="Calibri"/>
        </a:defRPr>
      </a:lvl9pPr>
    </p:bodyStyle>
    <p:otherStyle>
      <a:lvl1pPr algn="r">
        <a:defRPr sz="1600">
          <a:solidFill>
            <a:schemeClr val="tx1"/>
          </a:solidFill>
          <a:latin typeface="+mn-lt"/>
          <a:ea typeface="+mn-ea"/>
          <a:cs typeface="+mn-cs"/>
          <a:sym typeface="Calibri"/>
        </a:defRPr>
      </a:lvl1pPr>
      <a:lvl2pPr indent="457200" algn="r">
        <a:defRPr sz="1600">
          <a:solidFill>
            <a:schemeClr val="tx1"/>
          </a:solidFill>
          <a:latin typeface="+mn-lt"/>
          <a:ea typeface="+mn-ea"/>
          <a:cs typeface="+mn-cs"/>
          <a:sym typeface="Calibri"/>
        </a:defRPr>
      </a:lvl2pPr>
      <a:lvl3pPr indent="914400" algn="r">
        <a:defRPr sz="1600">
          <a:solidFill>
            <a:schemeClr val="tx1"/>
          </a:solidFill>
          <a:latin typeface="+mn-lt"/>
          <a:ea typeface="+mn-ea"/>
          <a:cs typeface="+mn-cs"/>
          <a:sym typeface="Calibri"/>
        </a:defRPr>
      </a:lvl3pPr>
      <a:lvl4pPr indent="1371600" algn="r">
        <a:defRPr sz="1600">
          <a:solidFill>
            <a:schemeClr val="tx1"/>
          </a:solidFill>
          <a:latin typeface="+mn-lt"/>
          <a:ea typeface="+mn-ea"/>
          <a:cs typeface="+mn-cs"/>
          <a:sym typeface="Calibri"/>
        </a:defRPr>
      </a:lvl4pPr>
      <a:lvl5pPr indent="1828800" algn="r">
        <a:defRPr sz="1600">
          <a:solidFill>
            <a:schemeClr val="tx1"/>
          </a:solidFill>
          <a:latin typeface="+mn-lt"/>
          <a:ea typeface="+mn-ea"/>
          <a:cs typeface="+mn-cs"/>
          <a:sym typeface="Calibri"/>
        </a:defRPr>
      </a:lvl5pPr>
      <a:lvl6pPr indent="2286000" algn="r">
        <a:defRPr sz="1600">
          <a:solidFill>
            <a:schemeClr val="tx1"/>
          </a:solidFill>
          <a:latin typeface="+mn-lt"/>
          <a:ea typeface="+mn-ea"/>
          <a:cs typeface="+mn-cs"/>
          <a:sym typeface="Calibri"/>
        </a:defRPr>
      </a:lvl6pPr>
      <a:lvl7pPr indent="2743200" algn="r">
        <a:defRPr sz="1600">
          <a:solidFill>
            <a:schemeClr val="tx1"/>
          </a:solidFill>
          <a:latin typeface="+mn-lt"/>
          <a:ea typeface="+mn-ea"/>
          <a:cs typeface="+mn-cs"/>
          <a:sym typeface="Calibri"/>
        </a:defRPr>
      </a:lvl7pPr>
      <a:lvl8pPr indent="3200400" algn="r">
        <a:defRPr sz="1600">
          <a:solidFill>
            <a:schemeClr val="tx1"/>
          </a:solidFill>
          <a:latin typeface="+mn-lt"/>
          <a:ea typeface="+mn-ea"/>
          <a:cs typeface="+mn-cs"/>
          <a:sym typeface="Calibri"/>
        </a:defRPr>
      </a:lvl8pPr>
      <a:lvl9pPr indent="3657600" algn="r">
        <a:defRPr sz="1600">
          <a:solidFill>
            <a:schemeClr val="tx1"/>
          </a:solidFill>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www.eater.com/2014/3/3/6270739/grubhub-charges-restaurants-an-average-13-5-commission-per-order" TargetMode="Externa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hyperlink" Target="http://www.statista.com/statistics/244616/number-of-qsr-fsr-chain-independent-restaurants-in-the-us/" TargetMode="External"/><Relationship Id="rId2" Type="http://schemas.openxmlformats.org/officeDocument/2006/relationships/hyperlink" Target="http://pizza.com/fun-facts" TargetMode="External"/><Relationship Id="rId1" Type="http://schemas.openxmlformats.org/officeDocument/2006/relationships/slideLayout" Target="../slideLayouts/slideLayout5.xml"/><Relationship Id="rId4" Type="http://schemas.openxmlformats.org/officeDocument/2006/relationships/hyperlink" Target="http://www.quora.com/How-many-restaurants-in-U-S-offer-home-delivery"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png"/><Relationship Id="rId7" Type="http://schemas.openxmlformats.org/officeDocument/2006/relationships/hyperlink" Target="http://www.pd4pic.com/man-person-boy-cartoon-mouth-male-figure-avatar.html" TargetMode="External"/><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41"/>
          <p:cNvSpPr>
            <a:spLocks noGrp="1"/>
          </p:cNvSpPr>
          <p:nvPr>
            <p:ph type="title"/>
          </p:nvPr>
        </p:nvSpPr>
        <p:spPr>
          <a:prstGeom prst="rect">
            <a:avLst/>
          </a:prstGeom>
        </p:spPr>
        <p:txBody>
          <a:bodyPr/>
          <a:lstStyle/>
          <a:p>
            <a:pPr lvl="0">
              <a:defRPr sz="1800"/>
            </a:pPr>
            <a:r>
              <a:rPr sz="8000"/>
              <a:t>FoodiePal</a:t>
            </a:r>
          </a:p>
        </p:txBody>
      </p:sp>
      <p:sp>
        <p:nvSpPr>
          <p:cNvPr id="42" name="Shape 42"/>
          <p:cNvSpPr>
            <a:spLocks noGrp="1"/>
          </p:cNvSpPr>
          <p:nvPr>
            <p:ph type="body" idx="1"/>
          </p:nvPr>
        </p:nvSpPr>
        <p:spPr>
          <a:prstGeom prst="rect">
            <a:avLst/>
          </a:prstGeom>
        </p:spPr>
        <p:txBody>
          <a:bodyPr/>
          <a:lstStyle/>
          <a:p>
            <a:pPr lvl="0">
              <a:defRPr sz="1800"/>
            </a:pPr>
            <a:r>
              <a:rPr sz="3200"/>
              <a:t>surge pricing</a:t>
            </a:r>
          </a:p>
        </p:txBody>
      </p:sp>
      <p:pic>
        <p:nvPicPr>
          <p:cNvPr id="43" name="FullSizeRender.jpg"/>
          <p:cNvPicPr/>
          <p:nvPr/>
        </p:nvPicPr>
        <p:blipFill>
          <a:blip r:embed="rId2" cstate="print">
            <a:extLst/>
          </a:blip>
          <a:stretch>
            <a:fillRect/>
          </a:stretch>
        </p:blipFill>
        <p:spPr>
          <a:xfrm>
            <a:off x="5412832" y="6248400"/>
            <a:ext cx="2179136" cy="1495963"/>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Shape 91"/>
          <p:cNvSpPr>
            <a:spLocks noGrp="1"/>
          </p:cNvSpPr>
          <p:nvPr>
            <p:ph type="title"/>
          </p:nvPr>
        </p:nvSpPr>
        <p:spPr>
          <a:prstGeom prst="rect">
            <a:avLst/>
          </a:prstGeom>
        </p:spPr>
        <p:txBody>
          <a:bodyPr/>
          <a:lstStyle/>
          <a:p>
            <a:pPr lvl="0">
              <a:defRPr sz="1800"/>
            </a:pPr>
            <a:r>
              <a:rPr sz="8000"/>
              <a:t>Competition</a:t>
            </a:r>
          </a:p>
        </p:txBody>
      </p:sp>
      <p:sp>
        <p:nvSpPr>
          <p:cNvPr id="92" name="Shape 92"/>
          <p:cNvSpPr>
            <a:spLocks noGrp="1"/>
          </p:cNvSpPr>
          <p:nvPr>
            <p:ph type="body" idx="1"/>
          </p:nvPr>
        </p:nvSpPr>
        <p:spPr>
          <a:xfrm>
            <a:off x="952500" y="2609850"/>
            <a:ext cx="11099800" cy="6286500"/>
          </a:xfrm>
          <a:prstGeom prst="rect">
            <a:avLst/>
          </a:prstGeom>
        </p:spPr>
        <p:txBody>
          <a:bodyPr/>
          <a:lstStyle/>
          <a:p>
            <a:pPr lvl="0">
              <a:defRPr sz="1800"/>
            </a:pPr>
            <a:r>
              <a:rPr sz="3600"/>
              <a:t>GrubHub</a:t>
            </a:r>
          </a:p>
          <a:p>
            <a:pPr lvl="0">
              <a:defRPr sz="1800"/>
            </a:pPr>
            <a:r>
              <a:rPr sz="3600"/>
              <a:t>Seamless</a:t>
            </a:r>
          </a:p>
          <a:p>
            <a:pPr lvl="0">
              <a:defRPr sz="1800"/>
            </a:pPr>
            <a:r>
              <a:rPr sz="3600"/>
              <a:t>MenuDrive</a:t>
            </a:r>
          </a:p>
        </p:txBody>
      </p:sp>
      <p:pic>
        <p:nvPicPr>
          <p:cNvPr id="93" name="pasted-image.png"/>
          <p:cNvPicPr/>
          <p:nvPr/>
        </p:nvPicPr>
        <p:blipFill>
          <a:blip r:embed="rId2" cstate="print">
            <a:extLst/>
          </a:blip>
          <a:stretch>
            <a:fillRect/>
          </a:stretch>
        </p:blipFill>
        <p:spPr>
          <a:xfrm>
            <a:off x="7421226" y="3437052"/>
            <a:ext cx="3810001" cy="3073401"/>
          </a:xfrm>
          <a:prstGeom prst="rect">
            <a:avLst/>
          </a:prstGeom>
          <a:ln w="12700">
            <a:miter lim="400000"/>
          </a:ln>
        </p:spPr>
      </p:pic>
      <p:pic>
        <p:nvPicPr>
          <p:cNvPr id="94" name="pasted-image.png"/>
          <p:cNvPicPr/>
          <p:nvPr/>
        </p:nvPicPr>
        <p:blipFill>
          <a:blip r:embed="rId3" cstate="print">
            <a:extLst/>
          </a:blip>
          <a:stretch>
            <a:fillRect/>
          </a:stretch>
        </p:blipFill>
        <p:spPr>
          <a:xfrm>
            <a:off x="7325976" y="7242702"/>
            <a:ext cx="4000501" cy="90170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Shape 96"/>
          <p:cNvSpPr>
            <a:spLocks noGrp="1"/>
          </p:cNvSpPr>
          <p:nvPr>
            <p:ph type="title"/>
          </p:nvPr>
        </p:nvSpPr>
        <p:spPr>
          <a:prstGeom prst="rect">
            <a:avLst/>
          </a:prstGeom>
        </p:spPr>
        <p:txBody>
          <a:bodyPr/>
          <a:lstStyle/>
          <a:p>
            <a:pPr lvl="0">
              <a:defRPr sz="1800"/>
            </a:pPr>
            <a:r>
              <a:rPr sz="8000"/>
              <a:t>Monetization</a:t>
            </a:r>
          </a:p>
        </p:txBody>
      </p:sp>
      <p:sp>
        <p:nvSpPr>
          <p:cNvPr id="97" name="Shape 97"/>
          <p:cNvSpPr>
            <a:spLocks noGrp="1"/>
          </p:cNvSpPr>
          <p:nvPr>
            <p:ph type="body" idx="1"/>
          </p:nvPr>
        </p:nvSpPr>
        <p:spPr>
          <a:prstGeom prst="rect">
            <a:avLst/>
          </a:prstGeom>
        </p:spPr>
        <p:txBody>
          <a:bodyPr/>
          <a:lstStyle/>
          <a:p>
            <a:pPr lvl="0">
              <a:defRPr sz="1800"/>
            </a:pPr>
            <a:r>
              <a:rPr sz="3600"/>
              <a:t>5% of every transaction's regular price</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Shape 99"/>
          <p:cNvSpPr>
            <a:spLocks noGrp="1"/>
          </p:cNvSpPr>
          <p:nvPr>
            <p:ph type="title"/>
          </p:nvPr>
        </p:nvSpPr>
        <p:spPr>
          <a:prstGeom prst="rect">
            <a:avLst/>
          </a:prstGeom>
        </p:spPr>
        <p:txBody>
          <a:bodyPr/>
          <a:lstStyle/>
          <a:p>
            <a:pPr lvl="0">
              <a:defRPr sz="1800"/>
            </a:pPr>
            <a:r>
              <a:rPr sz="8000"/>
              <a:t>Future plans</a:t>
            </a:r>
          </a:p>
        </p:txBody>
      </p:sp>
      <p:sp>
        <p:nvSpPr>
          <p:cNvPr id="100" name="Shape 100"/>
          <p:cNvSpPr>
            <a:spLocks noGrp="1"/>
          </p:cNvSpPr>
          <p:nvPr>
            <p:ph type="body" idx="1"/>
          </p:nvPr>
        </p:nvSpPr>
        <p:spPr>
          <a:prstGeom prst="rect">
            <a:avLst/>
          </a:prstGeom>
        </p:spPr>
        <p:txBody>
          <a:bodyPr/>
          <a:lstStyle/>
          <a:p>
            <a:pPr lvl="0">
              <a:defRPr sz="1800"/>
            </a:pPr>
            <a:r>
              <a:rPr sz="3600"/>
              <a:t>conquer U.S.  market</a:t>
            </a:r>
          </a:p>
          <a:p>
            <a:pPr lvl="0">
              <a:defRPr sz="1800"/>
            </a:pPr>
            <a:r>
              <a:rPr sz="3600"/>
              <a:t>app for all mobile platforms</a:t>
            </a:r>
          </a:p>
          <a:p>
            <a:pPr lvl="0">
              <a:defRPr sz="1800"/>
            </a:pPr>
            <a:r>
              <a:rPr sz="3600"/>
              <a:t>plugin for existing POS software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p:cNvSpPr>
          <p:nvPr>
            <p:ph type="title"/>
          </p:nvPr>
        </p:nvSpPr>
        <p:spPr>
          <a:prstGeom prst="rect">
            <a:avLst/>
          </a:prstGeom>
        </p:spPr>
        <p:txBody>
          <a:bodyPr/>
          <a:lstStyle/>
          <a:p>
            <a:pPr lvl="0">
              <a:defRPr sz="1800"/>
            </a:pPr>
            <a:r>
              <a:rPr sz="8000"/>
              <a:t>We need</a:t>
            </a:r>
          </a:p>
        </p:txBody>
      </p:sp>
      <p:sp>
        <p:nvSpPr>
          <p:cNvPr id="103" name="Shape 103"/>
          <p:cNvSpPr>
            <a:spLocks noGrp="1"/>
          </p:cNvSpPr>
          <p:nvPr>
            <p:ph type="body" idx="1"/>
          </p:nvPr>
        </p:nvSpPr>
        <p:spPr>
          <a:prstGeom prst="rect">
            <a:avLst/>
          </a:prstGeom>
        </p:spPr>
        <p:txBody>
          <a:bodyPr/>
          <a:lstStyle/>
          <a:p>
            <a:pPr lvl="0">
              <a:defRPr sz="1800"/>
            </a:pPr>
            <a:r>
              <a:rPr sz="3600" dirty="0"/>
              <a:t>Time for </a:t>
            </a:r>
            <a:r>
              <a:rPr sz="3600" dirty="0" smtClean="0"/>
              <a:t>development</a:t>
            </a:r>
            <a:endParaRPr lang="sl-SI" sz="3600" dirty="0" smtClean="0"/>
          </a:p>
          <a:p>
            <a:pPr>
              <a:defRPr sz="1800"/>
            </a:pPr>
            <a:r>
              <a:rPr lang="sl-SI" sz="3200" dirty="0" smtClean="0"/>
              <a:t>More </a:t>
            </a:r>
            <a:r>
              <a:rPr lang="sl-SI" sz="3200" dirty="0" err="1" smtClean="0"/>
              <a:t>k</a:t>
            </a:r>
            <a:r>
              <a:rPr lang="sl-SI" sz="3200" dirty="0" err="1" smtClean="0"/>
              <a:t>nowledge</a:t>
            </a:r>
            <a:r>
              <a:rPr lang="sl-SI" sz="3200" dirty="0" smtClean="0"/>
              <a:t> </a:t>
            </a:r>
            <a:r>
              <a:rPr lang="sl-SI" sz="3200" dirty="0" err="1" smtClean="0"/>
              <a:t>and</a:t>
            </a:r>
            <a:r>
              <a:rPr lang="sl-SI" sz="3200" dirty="0" smtClean="0"/>
              <a:t> </a:t>
            </a:r>
            <a:r>
              <a:rPr lang="sl-SI" sz="3200" dirty="0" err="1" smtClean="0"/>
              <a:t>experiences</a:t>
            </a:r>
            <a:endParaRPr lang="sl-SI" sz="3200" dirty="0" smtClean="0"/>
          </a:p>
          <a:p>
            <a:pPr lvl="0">
              <a:defRPr sz="1800"/>
            </a:pPr>
            <a:r>
              <a:rPr lang="sl-SI" sz="3200" dirty="0" err="1" smtClean="0"/>
              <a:t>Designer</a:t>
            </a:r>
            <a:endParaRPr sz="3200" dirty="0"/>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Shape 105"/>
          <p:cNvSpPr>
            <a:spLocks noGrp="1"/>
          </p:cNvSpPr>
          <p:nvPr>
            <p:ph type="title"/>
          </p:nvPr>
        </p:nvSpPr>
        <p:spPr>
          <a:prstGeom prst="rect">
            <a:avLst/>
          </a:prstGeom>
        </p:spPr>
        <p:txBody>
          <a:bodyPr/>
          <a:lstStyle/>
          <a:p>
            <a:pPr lvl="0">
              <a:defRPr sz="1800"/>
            </a:pPr>
            <a:r>
              <a:rPr sz="8000"/>
              <a:t>Team</a:t>
            </a:r>
          </a:p>
        </p:txBody>
      </p:sp>
      <p:sp>
        <p:nvSpPr>
          <p:cNvPr id="106" name="Shape 106"/>
          <p:cNvSpPr>
            <a:spLocks noGrp="1"/>
          </p:cNvSpPr>
          <p:nvPr>
            <p:ph type="body" idx="1"/>
          </p:nvPr>
        </p:nvSpPr>
        <p:spPr>
          <a:prstGeom prst="rect">
            <a:avLst/>
          </a:prstGeom>
        </p:spPr>
        <p:txBody>
          <a:bodyPr/>
          <a:lstStyle/>
          <a:p>
            <a:pPr lvl="0">
              <a:defRPr sz="1800"/>
            </a:pPr>
            <a:r>
              <a:rPr sz="3600"/>
              <a:t>Aleksander Tomič - CEO</a:t>
            </a:r>
          </a:p>
          <a:p>
            <a:pPr lvl="0">
              <a:defRPr sz="1800"/>
            </a:pPr>
            <a:r>
              <a:rPr sz="3600"/>
              <a:t>Žiga Černigoj - CTO</a:t>
            </a:r>
          </a:p>
          <a:p>
            <a:pPr lvl="0">
              <a:defRPr sz="1800"/>
            </a:pPr>
            <a:r>
              <a:rPr sz="3600"/>
              <a:t>Matic Tkalec - CMO</a:t>
            </a:r>
          </a:p>
          <a:p>
            <a:pPr lvl="0">
              <a:defRPr sz="1800"/>
            </a:pPr>
            <a:r>
              <a:rPr sz="3600"/>
              <a:t>? - Design</a:t>
            </a:r>
          </a:p>
        </p:txBody>
      </p:sp>
      <p:pic>
        <p:nvPicPr>
          <p:cNvPr id="107" name="pasted-image.tif"/>
          <p:cNvPicPr/>
          <p:nvPr/>
        </p:nvPicPr>
        <p:blipFill>
          <a:blip r:embed="rId2" cstate="print">
            <a:extLst/>
          </a:blip>
          <a:stretch>
            <a:fillRect/>
          </a:stretch>
        </p:blipFill>
        <p:spPr>
          <a:xfrm>
            <a:off x="8511052" y="3902504"/>
            <a:ext cx="3688491" cy="3688492"/>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Shape 109"/>
          <p:cNvSpPr>
            <a:spLocks noGrp="1"/>
          </p:cNvSpPr>
          <p:nvPr>
            <p:ph type="title"/>
          </p:nvPr>
        </p:nvSpPr>
        <p:spPr>
          <a:prstGeom prst="rect">
            <a:avLst/>
          </a:prstGeom>
        </p:spPr>
        <p:txBody>
          <a:bodyPr/>
          <a:lstStyle/>
          <a:p>
            <a:pPr lvl="0">
              <a:defRPr sz="1800"/>
            </a:pPr>
            <a:r>
              <a:rPr sz="8000"/>
              <a:t>Thank you!</a:t>
            </a:r>
          </a:p>
          <a:p>
            <a:pPr lvl="0">
              <a:defRPr sz="1800"/>
            </a:pPr>
            <a:endParaRPr sz="8000"/>
          </a:p>
          <a:p>
            <a:pPr lvl="0">
              <a:defRPr sz="1800"/>
            </a:pPr>
            <a:r>
              <a:rPr sz="3400"/>
              <a:t>foodiepal.startup@gmail.com</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Shape 111"/>
          <p:cNvSpPr>
            <a:spLocks noGrp="1"/>
          </p:cNvSpPr>
          <p:nvPr>
            <p:ph type="title"/>
          </p:nvPr>
        </p:nvSpPr>
        <p:spPr>
          <a:xfrm>
            <a:off x="952500" y="3797300"/>
            <a:ext cx="11099800" cy="2159000"/>
          </a:xfrm>
          <a:prstGeom prst="rect">
            <a:avLst/>
          </a:prstGeom>
        </p:spPr>
        <p:txBody>
          <a:bodyPr/>
          <a:lstStyle/>
          <a:p>
            <a:pPr lvl="0">
              <a:defRPr sz="1800"/>
            </a:pPr>
            <a:r>
              <a:rPr sz="8000"/>
              <a:t>Appendices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p:cNvSpPr>
          <p:nvPr>
            <p:ph type="body" idx="1"/>
          </p:nvPr>
        </p:nvSpPr>
        <p:spPr>
          <a:xfrm>
            <a:off x="691921" y="2415751"/>
            <a:ext cx="11620958" cy="6674698"/>
          </a:xfrm>
          <a:prstGeom prst="rect">
            <a:avLst/>
          </a:prstGeom>
        </p:spPr>
        <p:txBody>
          <a:bodyPr/>
          <a:lstStyle/>
          <a:p>
            <a:pPr marL="257809" lvl="0" indent="-257809" defTabSz="338835">
              <a:spcBef>
                <a:spcPts val="2400"/>
              </a:spcBef>
              <a:defRPr sz="1800"/>
            </a:pPr>
            <a:r>
              <a:rPr sz="2667">
                <a:latin typeface="Helvetica"/>
                <a:ea typeface="Helvetica"/>
                <a:cs typeface="Helvetica"/>
                <a:sym typeface="Helvetica"/>
              </a:rPr>
              <a:t>Monetization:</a:t>
            </a:r>
          </a:p>
          <a:p>
            <a:pPr marL="515619" lvl="1" indent="-257809" defTabSz="338835">
              <a:spcBef>
                <a:spcPts val="2400"/>
              </a:spcBef>
              <a:defRPr sz="1800"/>
            </a:pPr>
            <a:r>
              <a:rPr sz="2088">
                <a:latin typeface="Helvetica"/>
                <a:ea typeface="Helvetica"/>
                <a:cs typeface="Helvetica"/>
                <a:sym typeface="Helvetica"/>
              </a:rPr>
              <a:t>5% of every transaction's regular price. If surge pricing was used while ordering, we subtract the price of fast delivery(surge + delivery price) and take 5% from the </a:t>
            </a:r>
            <a:r>
              <a:rPr sz="2088" b="1">
                <a:latin typeface="Helvetica"/>
                <a:ea typeface="Helvetica"/>
                <a:cs typeface="Helvetica"/>
                <a:sym typeface="Helvetica"/>
              </a:rPr>
              <a:t>regular</a:t>
            </a:r>
            <a:r>
              <a:rPr sz="2088">
                <a:latin typeface="Helvetica"/>
                <a:ea typeface="Helvetica"/>
                <a:cs typeface="Helvetica"/>
                <a:sym typeface="Helvetica"/>
              </a:rPr>
              <a:t> price. </a:t>
            </a:r>
          </a:p>
          <a:p>
            <a:pPr marL="515619" lvl="1" indent="-257809" defTabSz="338835">
              <a:spcBef>
                <a:spcPts val="1100"/>
              </a:spcBef>
              <a:defRPr sz="1800"/>
            </a:pPr>
            <a:r>
              <a:rPr sz="2088">
                <a:latin typeface="Helvetica"/>
                <a:ea typeface="Helvetica"/>
                <a:cs typeface="Helvetica"/>
                <a:sym typeface="Helvetica"/>
              </a:rPr>
              <a:t>We decided on this because:</a:t>
            </a:r>
          </a:p>
          <a:p>
            <a:pPr marL="773429" lvl="2" indent="-257809" defTabSz="338835">
              <a:spcBef>
                <a:spcPts val="1100"/>
              </a:spcBef>
              <a:defRPr sz="1800"/>
            </a:pPr>
            <a:r>
              <a:rPr sz="2088">
                <a:latin typeface="Helvetica"/>
                <a:ea typeface="Helvetica"/>
                <a:cs typeface="Helvetica"/>
                <a:sym typeface="Helvetica"/>
              </a:rPr>
              <a:t> it can bring a lot of money</a:t>
            </a:r>
          </a:p>
          <a:p>
            <a:pPr marL="773429" lvl="2" indent="-257809" defTabSz="338835">
              <a:spcBef>
                <a:spcPts val="1100"/>
              </a:spcBef>
              <a:defRPr sz="1800"/>
            </a:pPr>
            <a:r>
              <a:rPr sz="2088">
                <a:latin typeface="Helvetica"/>
                <a:ea typeface="Helvetica"/>
                <a:cs typeface="Helvetica"/>
                <a:sym typeface="Helvetica"/>
              </a:rPr>
              <a:t>the percentage can be increased or decreased, based on the restaurant's income</a:t>
            </a:r>
          </a:p>
          <a:p>
            <a:pPr marL="773429" lvl="2" indent="-257809" defTabSz="338835">
              <a:spcBef>
                <a:spcPts val="1100"/>
              </a:spcBef>
              <a:defRPr sz="1800"/>
            </a:pPr>
            <a:r>
              <a:rPr sz="2088">
                <a:latin typeface="Helvetica"/>
                <a:ea typeface="Helvetica"/>
                <a:cs typeface="Helvetica"/>
                <a:sym typeface="Helvetica"/>
              </a:rPr>
              <a:t>the surge pricing income to the restaurant is usually bigger than our 5% fee, their revenue increases</a:t>
            </a:r>
          </a:p>
          <a:p>
            <a:pPr marL="257809" lvl="0" indent="-257809" defTabSz="338835">
              <a:spcBef>
                <a:spcPts val="2400"/>
              </a:spcBef>
              <a:defRPr sz="1800"/>
            </a:pPr>
            <a:r>
              <a:rPr sz="2667">
                <a:latin typeface="Helvetica"/>
                <a:ea typeface="Helvetica"/>
                <a:cs typeface="Helvetica"/>
                <a:sym typeface="Helvetica"/>
              </a:rPr>
              <a:t>Competition:</a:t>
            </a:r>
          </a:p>
          <a:p>
            <a:pPr marL="515619" lvl="1" indent="-257809" defTabSz="338835">
              <a:spcBef>
                <a:spcPts val="2400"/>
              </a:spcBef>
              <a:defRPr sz="1800"/>
            </a:pPr>
            <a:r>
              <a:rPr sz="2088">
                <a:latin typeface="Helvetica"/>
                <a:ea typeface="Helvetica"/>
                <a:cs typeface="Helvetica"/>
                <a:sym typeface="Helvetica"/>
              </a:rPr>
              <a:t>GrubHub and Seamless take 13,5% of every order price on average. That is a lot compared to our 5% fee, and with us, the restaurant has an option of earning more with the surge pricing.</a:t>
            </a:r>
          </a:p>
          <a:p>
            <a:pPr marL="257809" lvl="0" indent="-257809" defTabSz="338835">
              <a:spcBef>
                <a:spcPts val="2400"/>
              </a:spcBef>
              <a:defRPr sz="1800"/>
            </a:pPr>
            <a:r>
              <a:rPr sz="2088" u="sng">
                <a:hlinkClick r:id="rId2"/>
              </a:rPr>
              <a:t>http://www.eater.com/2014/3/3/6270739/grubhub-charges-restaurants-an-average-13-5-commission-per-order</a:t>
            </a:r>
          </a:p>
        </p:txBody>
      </p:sp>
      <p:sp>
        <p:nvSpPr>
          <p:cNvPr id="114" name="Shape 114"/>
          <p:cNvSpPr/>
          <p:nvPr/>
        </p:nvSpPr>
        <p:spPr>
          <a:xfrm>
            <a:off x="1420113" y="801667"/>
            <a:ext cx="10164573" cy="1320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8000"/>
            </a:lvl1pPr>
          </a:lstStyle>
          <a:p>
            <a:pPr lvl="0">
              <a:defRPr sz="1800"/>
            </a:pPr>
            <a:r>
              <a:rPr sz="8000"/>
              <a:t>Monetization overview</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a:spLocks noGrp="1"/>
          </p:cNvSpPr>
          <p:nvPr>
            <p:ph type="body" idx="1"/>
          </p:nvPr>
        </p:nvSpPr>
        <p:spPr>
          <a:xfrm>
            <a:off x="1120246" y="3137839"/>
            <a:ext cx="11276166" cy="5757258"/>
          </a:xfrm>
          <a:prstGeom prst="rect">
            <a:avLst/>
          </a:prstGeom>
        </p:spPr>
        <p:txBody>
          <a:bodyPr/>
          <a:lstStyle/>
          <a:p>
            <a:pPr lvl="0" algn="l" defTabSz="256031">
              <a:defRPr sz="1800"/>
            </a:pPr>
            <a:r>
              <a:rPr sz="2072">
                <a:latin typeface="Helvetica"/>
                <a:ea typeface="Helvetica"/>
                <a:cs typeface="Helvetica"/>
                <a:sym typeface="Helvetica"/>
              </a:rPr>
              <a:t>Assumptions:</a:t>
            </a:r>
          </a:p>
          <a:p>
            <a:pPr lvl="0" algn="l" defTabSz="256031">
              <a:defRPr sz="1800"/>
            </a:pPr>
            <a:endParaRPr sz="2072">
              <a:latin typeface="Helvetica"/>
              <a:ea typeface="Helvetica"/>
              <a:cs typeface="Helvetica"/>
              <a:sym typeface="Helvetica"/>
            </a:endParaRPr>
          </a:p>
          <a:p>
            <a:pPr marL="255834" lvl="0" indent="-255834" algn="l" defTabSz="256031">
              <a:buSzPct val="75000"/>
              <a:buChar char="•"/>
              <a:defRPr sz="1800"/>
            </a:pPr>
            <a:r>
              <a:rPr sz="2072">
                <a:latin typeface="Helvetica"/>
                <a:ea typeface="Helvetica"/>
                <a:cs typeface="Helvetica"/>
                <a:sym typeface="Helvetica"/>
              </a:rPr>
              <a:t>all orders are processed via FoodiePal</a:t>
            </a:r>
          </a:p>
          <a:p>
            <a:pPr marL="255834" lvl="0" indent="-255834" algn="l" defTabSz="256031">
              <a:buSzPct val="75000"/>
              <a:buChar char="•"/>
              <a:defRPr sz="1800"/>
            </a:pPr>
            <a:r>
              <a:rPr sz="2072">
                <a:latin typeface="Helvetica"/>
                <a:ea typeface="Helvetica"/>
                <a:cs typeface="Helvetica"/>
                <a:sym typeface="Helvetica"/>
              </a:rPr>
              <a:t>average restaurant has ≈ 30 food deliveries per day</a:t>
            </a:r>
          </a:p>
          <a:p>
            <a:pPr marL="255834" lvl="0" indent="-255834" algn="l" defTabSz="256031">
              <a:buSzPct val="75000"/>
              <a:buChar char="•"/>
              <a:defRPr sz="1800"/>
            </a:pPr>
            <a:r>
              <a:rPr sz="2072">
                <a:latin typeface="Helvetica"/>
                <a:ea typeface="Helvetica"/>
                <a:cs typeface="Helvetica"/>
                <a:sym typeface="Helvetica"/>
              </a:rPr>
              <a:t>average order is 20 EUR</a:t>
            </a:r>
          </a:p>
          <a:p>
            <a:pPr lvl="0" algn="l" defTabSz="256031">
              <a:defRPr sz="1800"/>
            </a:pPr>
            <a:endParaRPr sz="2072">
              <a:latin typeface="Helvetica"/>
              <a:ea typeface="Helvetica"/>
              <a:cs typeface="Helvetica"/>
              <a:sym typeface="Helvetica"/>
            </a:endParaRPr>
          </a:p>
          <a:p>
            <a:pPr lvl="0" algn="l" defTabSz="256031">
              <a:defRPr sz="1800"/>
            </a:pPr>
            <a:r>
              <a:rPr sz="2072">
                <a:latin typeface="Helvetica"/>
                <a:ea typeface="Helvetica"/>
                <a:cs typeface="Helvetica"/>
                <a:sym typeface="Helvetica"/>
              </a:rPr>
              <a:t>40% of orders uses surge pricing: (12 orders)</a:t>
            </a:r>
          </a:p>
          <a:p>
            <a:pPr lvl="0" algn="l" defTabSz="256031">
              <a:defRPr sz="1800"/>
            </a:pPr>
            <a:endParaRPr sz="2072">
              <a:latin typeface="Helvetica"/>
              <a:ea typeface="Helvetica"/>
              <a:cs typeface="Helvetica"/>
              <a:sym typeface="Helvetica"/>
            </a:endParaRPr>
          </a:p>
          <a:p>
            <a:pPr marL="255834" lvl="0" indent="-255834" algn="l" defTabSz="256031">
              <a:buSzPct val="75000"/>
              <a:buChar char="•"/>
              <a:defRPr sz="1800"/>
            </a:pPr>
            <a:r>
              <a:rPr sz="2072">
                <a:latin typeface="Helvetica"/>
                <a:ea typeface="Helvetica"/>
                <a:cs typeface="Helvetica"/>
                <a:sym typeface="Helvetica"/>
              </a:rPr>
              <a:t>17% orders per day(5 orders) … 20min [3EUR]</a:t>
            </a:r>
          </a:p>
          <a:p>
            <a:pPr marL="255834" lvl="0" indent="-255834" algn="l" defTabSz="256031">
              <a:buSzPct val="75000"/>
              <a:buChar char="•"/>
              <a:defRPr sz="1800"/>
            </a:pPr>
            <a:r>
              <a:rPr sz="2072">
                <a:latin typeface="Helvetica"/>
                <a:ea typeface="Helvetica"/>
                <a:cs typeface="Helvetica"/>
                <a:sym typeface="Helvetica"/>
              </a:rPr>
              <a:t>13% orders per day(4 orders) … 40min [2EUR]</a:t>
            </a:r>
          </a:p>
          <a:p>
            <a:pPr marL="255834" lvl="0" indent="-255834" algn="l" defTabSz="256031">
              <a:buSzPct val="75000"/>
              <a:buChar char="•"/>
              <a:defRPr sz="1800"/>
            </a:pPr>
            <a:r>
              <a:rPr sz="2072">
                <a:latin typeface="Helvetica"/>
                <a:ea typeface="Helvetica"/>
                <a:cs typeface="Helvetica"/>
                <a:sym typeface="Helvetica"/>
              </a:rPr>
              <a:t>10% orders per day(3 orders) … 60min [1EUR]</a:t>
            </a:r>
          </a:p>
          <a:p>
            <a:pPr lvl="0" algn="l" defTabSz="256031">
              <a:defRPr sz="1800"/>
            </a:pPr>
            <a:endParaRPr sz="2072">
              <a:latin typeface="Helvetica"/>
              <a:ea typeface="Helvetica"/>
              <a:cs typeface="Helvetica"/>
              <a:sym typeface="Helvetica"/>
            </a:endParaRPr>
          </a:p>
          <a:p>
            <a:pPr lvl="0" algn="l" defTabSz="256031">
              <a:defRPr sz="1800"/>
            </a:pPr>
            <a:r>
              <a:rPr sz="2072">
                <a:latin typeface="Helvetica"/>
                <a:ea typeface="Helvetica"/>
                <a:cs typeface="Helvetica"/>
                <a:sym typeface="Helvetica"/>
              </a:rPr>
              <a:t>For restaurants</a:t>
            </a:r>
          </a:p>
          <a:p>
            <a:pPr marL="255834" lvl="0" indent="-255834" algn="l" defTabSz="256031">
              <a:buSzPct val="75000"/>
              <a:buChar char="•"/>
              <a:defRPr sz="1800"/>
            </a:pPr>
            <a:r>
              <a:rPr sz="2072">
                <a:latin typeface="Helvetica"/>
                <a:ea typeface="Helvetica"/>
                <a:cs typeface="Helvetica"/>
                <a:sym typeface="Helvetica"/>
              </a:rPr>
              <a:t>fee for our service = 0.05*20EUR*30 = 30 EUR (per day)</a:t>
            </a:r>
          </a:p>
          <a:p>
            <a:pPr marL="255834" lvl="0" indent="-255834" algn="l" defTabSz="256031">
              <a:buSzPct val="75000"/>
              <a:buChar char="•"/>
              <a:defRPr sz="1800"/>
            </a:pPr>
            <a:r>
              <a:rPr sz="2072">
                <a:latin typeface="Helvetica"/>
                <a:ea typeface="Helvetica"/>
                <a:cs typeface="Helvetica"/>
                <a:sym typeface="Helvetica"/>
              </a:rPr>
              <a:t>profit from surge pricing = 5*3EUR + 4*2EUR + 3*1EUR = 26EUR</a:t>
            </a:r>
            <a:br>
              <a:rPr sz="2072">
                <a:latin typeface="Helvetica"/>
                <a:ea typeface="Helvetica"/>
                <a:cs typeface="Helvetica"/>
                <a:sym typeface="Helvetica"/>
              </a:rPr>
            </a:br>
            <a:r>
              <a:rPr sz="2072">
                <a:latin typeface="Helvetica"/>
                <a:ea typeface="Helvetica"/>
                <a:cs typeface="Helvetica"/>
                <a:sym typeface="Helvetica"/>
              </a:rPr>
              <a:t>-&gt; spent only ≈ 4 EUR per day instead of 30EUR (if there is no surge pricing and fee only 5%)</a:t>
            </a:r>
          </a:p>
        </p:txBody>
      </p:sp>
      <p:sp>
        <p:nvSpPr>
          <p:cNvPr id="117" name="Shape 117"/>
          <p:cNvSpPr/>
          <p:nvPr/>
        </p:nvSpPr>
        <p:spPr>
          <a:xfrm>
            <a:off x="1085170" y="2306303"/>
            <a:ext cx="2020119"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Helvetica"/>
                <a:ea typeface="Helvetica"/>
                <a:cs typeface="Helvetica"/>
                <a:sym typeface="Helvetica"/>
              </a:defRPr>
            </a:lvl1pPr>
          </a:lstStyle>
          <a:p>
            <a:pPr lvl="0">
              <a:defRPr sz="1800"/>
            </a:pPr>
            <a:r>
              <a:rPr sz="3600"/>
              <a:t>Example.</a:t>
            </a:r>
          </a:p>
        </p:txBody>
      </p:sp>
      <p:sp>
        <p:nvSpPr>
          <p:cNvPr id="118" name="Shape 118"/>
          <p:cNvSpPr/>
          <p:nvPr/>
        </p:nvSpPr>
        <p:spPr>
          <a:xfrm>
            <a:off x="1420113" y="801667"/>
            <a:ext cx="10164573" cy="1320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8000"/>
            </a:lvl1pPr>
          </a:lstStyle>
          <a:p>
            <a:pPr lvl="0">
              <a:defRPr sz="1800"/>
            </a:pPr>
            <a:r>
              <a:rPr sz="8000"/>
              <a:t>Monetization overview</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p:cNvSpPr>
          <p:nvPr>
            <p:ph type="title"/>
          </p:nvPr>
        </p:nvSpPr>
        <p:spPr>
          <a:xfrm>
            <a:off x="952500" y="153868"/>
            <a:ext cx="11099800" cy="1771916"/>
          </a:xfrm>
          <a:prstGeom prst="rect">
            <a:avLst/>
          </a:prstGeom>
        </p:spPr>
        <p:txBody>
          <a:bodyPr/>
          <a:lstStyle/>
          <a:p>
            <a:pPr lvl="0">
              <a:defRPr sz="1800"/>
            </a:pPr>
            <a:r>
              <a:rPr sz="8000"/>
              <a:t>Cashflow</a:t>
            </a:r>
          </a:p>
        </p:txBody>
      </p:sp>
      <p:graphicFrame>
        <p:nvGraphicFramePr>
          <p:cNvPr id="121" name="Table 121"/>
          <p:cNvGraphicFramePr/>
          <p:nvPr/>
        </p:nvGraphicFramePr>
        <p:xfrm>
          <a:off x="491250" y="1963737"/>
          <a:ext cx="11765783" cy="7150735"/>
        </p:xfrm>
        <a:graphic>
          <a:graphicData uri="http://schemas.openxmlformats.org/drawingml/2006/table">
            <a:tbl>
              <a:tblPr bandRow="1">
                <a:tableStyleId>{CF821DB8-F4EB-4A41-A1BA-3FCAFE7338EE}</a:tableStyleId>
              </a:tblPr>
              <a:tblGrid>
                <a:gridCol w="2886505"/>
                <a:gridCol w="3258371"/>
                <a:gridCol w="1409363"/>
                <a:gridCol w="1402279"/>
                <a:gridCol w="1408273"/>
                <a:gridCol w="1400992"/>
              </a:tblGrid>
              <a:tr h="375531">
                <a:tc>
                  <a:txBody>
                    <a:bodyPr/>
                    <a:lstStyle/>
                    <a:p>
                      <a:pPr lvl="0" algn="l" defTabSz="457200">
                        <a:defRPr sz="1800"/>
                      </a:pPr>
                      <a:r>
                        <a:rPr>
                          <a:latin typeface="Helvetica"/>
                          <a:ea typeface="Helvetica"/>
                          <a:cs typeface="Helvetica"/>
                          <a:sym typeface="Helvetica"/>
                        </a:rPr>
                        <a:t>description</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pPr>
                      <a:r>
                        <a:rPr>
                          <a:latin typeface="Helvetica"/>
                          <a:ea typeface="Helvetica"/>
                          <a:cs typeface="Helvetica"/>
                          <a:sym typeface="Helvetica"/>
                        </a:rPr>
                        <a:t>y1</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pPr>
                      <a:r>
                        <a:rPr>
                          <a:latin typeface="Helvetica"/>
                          <a:ea typeface="Helvetica"/>
                          <a:cs typeface="Helvetica"/>
                          <a:sym typeface="Helvetica"/>
                        </a:rPr>
                        <a:t>subdesc.</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b="1">
                          <a:latin typeface="Helvetica"/>
                          <a:ea typeface="Helvetica"/>
                          <a:cs typeface="Helvetica"/>
                          <a:sym typeface="Helvetica"/>
                        </a:rPr>
                        <a:t>Q1</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b="1">
                          <a:latin typeface="Helvetica"/>
                          <a:ea typeface="Helvetica"/>
                          <a:cs typeface="Helvetica"/>
                          <a:sym typeface="Helvetica"/>
                        </a:rPr>
                        <a:t>Q2</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b="1">
                          <a:latin typeface="Helvetica"/>
                          <a:ea typeface="Helvetica"/>
                          <a:cs typeface="Helvetica"/>
                          <a:sym typeface="Helvetica"/>
                        </a:rPr>
                        <a:t>Q3</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b="1">
                          <a:latin typeface="Helvetica"/>
                          <a:ea typeface="Helvetica"/>
                          <a:cs typeface="Helvetica"/>
                          <a:sym typeface="Helvetica"/>
                        </a:rPr>
                        <a:t>Q4</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r>
              <a:tr h="375531">
                <a:tc>
                  <a:txBody>
                    <a:bodyPr/>
                    <a:lstStyle/>
                    <a:p>
                      <a:pPr lvl="0" algn="l" defTabSz="457200">
                        <a:defRPr sz="1800"/>
                      </a:pPr>
                      <a:r>
                        <a:rPr>
                          <a:latin typeface="Helvetica"/>
                          <a:ea typeface="Helvetica"/>
                          <a:cs typeface="Helvetica"/>
                          <a:sym typeface="Helvetica"/>
                        </a:rPr>
                        <a:t>from operation</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-12.550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-7.250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-6.700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14.500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pPr>
                      <a:r>
                        <a:rPr>
                          <a:latin typeface="Helvetica"/>
                          <a:ea typeface="Helvetica"/>
                          <a:cs typeface="Helvetica"/>
                          <a:sym typeface="Helvetica"/>
                        </a:rPr>
                        <a:t>salary for 3</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-9000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-9000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-13.500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-13.500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pPr>
                      <a:r>
                        <a:rPr>
                          <a:latin typeface="Helvetica"/>
                          <a:ea typeface="Helvetica"/>
                          <a:cs typeface="Helvetica"/>
                          <a:sym typeface="Helvetica"/>
                        </a:rPr>
                        <a:t>workspace rent</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-600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-600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-600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-600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pPr>
                      <a:r>
                        <a:rPr>
                          <a:latin typeface="Helvetica"/>
                          <a:ea typeface="Helvetica"/>
                          <a:cs typeface="Helvetica"/>
                          <a:sym typeface="Helvetica"/>
                        </a:rPr>
                        <a:t>IT expences</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-250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-350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-600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-900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pPr>
                      <a:r>
                        <a:rPr>
                          <a:latin typeface="Helvetica"/>
                          <a:ea typeface="Helvetica"/>
                          <a:cs typeface="Helvetica"/>
                          <a:sym typeface="Helvetica"/>
                        </a:rPr>
                        <a:t>sales</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5.400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18.900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40.500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pPr>
                      <a:r>
                        <a:rPr>
                          <a:latin typeface="Helvetica"/>
                          <a:ea typeface="Helvetica"/>
                          <a:cs typeface="Helvetica"/>
                          <a:sym typeface="Helvetica"/>
                        </a:rPr>
                        <a:t>marketing</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-4000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-2000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pPr>
                      <a:r>
                        <a:rPr>
                          <a:latin typeface="Helvetica"/>
                          <a:ea typeface="Helvetica"/>
                          <a:cs typeface="Helvetica"/>
                          <a:sym typeface="Helvetica"/>
                        </a:rPr>
                        <a:t>designer</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-2700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-2700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-2700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-2700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pPr>
                      <a:r>
                        <a:rPr>
                          <a:latin typeface="Helvetica"/>
                          <a:ea typeface="Helvetica"/>
                          <a:cs typeface="Helvetica"/>
                          <a:sym typeface="Helvetica"/>
                        </a:rPr>
                        <a:t>extra programmers</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-4200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-6300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r>
              <a:tr h="375531">
                <a:tc>
                  <a:txBody>
                    <a:bodyPr/>
                    <a:lstStyle/>
                    <a:p>
                      <a:pPr lvl="0" algn="l" defTabSz="457200">
                        <a:defRPr sz="1800"/>
                      </a:pPr>
                      <a:r>
                        <a:rPr>
                          <a:latin typeface="Helvetica"/>
                          <a:ea typeface="Helvetica"/>
                          <a:cs typeface="Helvetica"/>
                          <a:sym typeface="Helvetica"/>
                        </a:rPr>
                        <a:t>from financing</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r>
              <a:tr h="375531">
                <a:tc>
                  <a:txBody>
                    <a:bodyPr/>
                    <a:lstStyle/>
                    <a:p>
                      <a:pPr lvl="0" algn="l" defTabSz="457200">
                        <a:defRPr sz="1800"/>
                      </a:pPr>
                      <a:r>
                        <a:rPr>
                          <a:latin typeface="Helvetica"/>
                          <a:ea typeface="Helvetica"/>
                          <a:cs typeface="Helvetica"/>
                          <a:sym typeface="Helvetica"/>
                        </a:rPr>
                        <a:t>from investments</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30.000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pPr>
                      <a:r>
                        <a:rPr>
                          <a:latin typeface="Helvetica"/>
                          <a:ea typeface="Helvetica"/>
                          <a:cs typeface="Helvetica"/>
                          <a:sym typeface="Helvetica"/>
                        </a:rPr>
                        <a:t>seed</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30.000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r>
              <a:tr h="375531">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r h="375531">
                <a:tc>
                  <a:txBody>
                    <a:bodyPr/>
                    <a:lstStyle/>
                    <a:p>
                      <a:pPr lvl="0" algn="l" defTabSz="457200">
                        <a:defRPr sz="1800"/>
                      </a:pPr>
                      <a:r>
                        <a:rPr>
                          <a:latin typeface="Helvetica"/>
                          <a:ea typeface="Helvetica"/>
                          <a:cs typeface="Helvetica"/>
                          <a:sym typeface="Helvetica"/>
                        </a:rPr>
                        <a:t>NET(O) per q's</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17.450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-7.250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-6.700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ctr" defTabSz="457200">
                        <a:defRPr sz="1800"/>
                      </a:pPr>
                      <a:r>
                        <a:rPr>
                          <a:latin typeface="Helvetica"/>
                          <a:ea typeface="Helvetica"/>
                          <a:cs typeface="Helvetica"/>
                          <a:sym typeface="Helvetica"/>
                        </a:rPr>
                        <a:t>14.500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r>
              <a:tr h="375531">
                <a:tc>
                  <a:txBody>
                    <a:bodyPr/>
                    <a:lstStyle/>
                    <a:p>
                      <a:pPr lvl="0" algn="l" defTabSz="457200">
                        <a:defRPr sz="1800"/>
                      </a:pPr>
                      <a:r>
                        <a:rPr>
                          <a:latin typeface="Helvetica"/>
                          <a:ea typeface="Helvetica"/>
                          <a:cs typeface="Helvetica"/>
                          <a:sym typeface="Helvetica"/>
                        </a:rPr>
                        <a:t>Total in Budget</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17.450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10.200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3.500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ctr" defTabSz="457200">
                        <a:defRPr sz="1800"/>
                      </a:pPr>
                      <a:r>
                        <a:rPr>
                          <a:latin typeface="Helvetica"/>
                          <a:ea typeface="Helvetica"/>
                          <a:cs typeface="Helvetica"/>
                          <a:sym typeface="Helvetica"/>
                        </a:rPr>
                        <a:t>18.000</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r h="384175">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solidFill>
                      <a:srgbClr val="E8EEF1"/>
                    </a:solidFill>
                  </a:tcPr>
                </a:tc>
              </a:tr>
              <a:tr h="257175">
                <a:tc>
                  <a:txBody>
                    <a:bodyPr/>
                    <a:lstStyle/>
                    <a:p>
                      <a:pPr lvl="0" algn="l" defTabSz="457200">
                        <a:defRPr sz="1800"/>
                      </a:pPr>
                      <a:r>
                        <a:rPr i="1">
                          <a:latin typeface="Helvetica"/>
                          <a:ea typeface="Helvetica"/>
                          <a:cs typeface="Helvetica"/>
                          <a:sym typeface="Helvetica"/>
                        </a:rPr>
                        <a:t>all number represent EUR</a:t>
                      </a: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c>
                  <a:txBody>
                    <a:bodyPr/>
                    <a:lstStyle/>
                    <a:p>
                      <a:pPr lvl="0" algn="l" defTabSz="457200">
                        <a:defRPr sz="1800">
                          <a:latin typeface="Helvetica"/>
                          <a:ea typeface="Helvetica"/>
                          <a:cs typeface="Helvetica"/>
                          <a:sym typeface="Helvetica"/>
                        </a:defRPr>
                      </a:pPr>
                      <a:endParaRPr/>
                    </a:p>
                  </a:txBody>
                  <a:tcPr marL="50800" marR="50800" marT="50800" marB="50800" horzOverflow="overflow">
                    <a:lnL w="3175">
                      <a:solidFill>
                        <a:srgbClr val="000000"/>
                      </a:solidFill>
                      <a:miter lim="400000"/>
                    </a:lnL>
                    <a:lnR w="3175">
                      <a:solidFill>
                        <a:srgbClr val="000000"/>
                      </a:solidFill>
                      <a:miter lim="400000"/>
                    </a:lnR>
                    <a:lnT w="3175">
                      <a:solidFill>
                        <a:srgbClr val="000000"/>
                      </a:solidFill>
                      <a:miter lim="400000"/>
                    </a:lnT>
                    <a:lnB w="3175">
                      <a:solidFill>
                        <a:srgbClr val="000000"/>
                      </a:solidFill>
                      <a:miter lim="400000"/>
                    </a:lnB>
                    <a:noFill/>
                  </a:tcPr>
                </a:tc>
              </a:tr>
            </a:tbl>
          </a:graphicData>
        </a:graphic>
      </p:graphicFrame>
      <p:sp>
        <p:nvSpPr>
          <p:cNvPr id="122" name="Shape 122"/>
          <p:cNvSpPr/>
          <p:nvPr/>
        </p:nvSpPr>
        <p:spPr>
          <a:xfrm>
            <a:off x="7596497" y="9301016"/>
            <a:ext cx="4675099" cy="381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800"/>
            </a:lvl1pPr>
          </a:lstStyle>
          <a:p>
            <a:pPr lvl="0"/>
            <a:r>
              <a:t>minimum seed is 26.500 for positive balance</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Shape 45"/>
          <p:cNvSpPr>
            <a:spLocks noGrp="1"/>
          </p:cNvSpPr>
          <p:nvPr>
            <p:ph type="title"/>
          </p:nvPr>
        </p:nvSpPr>
        <p:spPr>
          <a:prstGeom prst="rect">
            <a:avLst/>
          </a:prstGeom>
        </p:spPr>
        <p:txBody>
          <a:bodyPr/>
          <a:lstStyle/>
          <a:p>
            <a:pPr lvl="0">
              <a:defRPr sz="1800"/>
            </a:pPr>
            <a:r>
              <a:rPr sz="8000"/>
              <a:t>Problem</a:t>
            </a:r>
          </a:p>
        </p:txBody>
      </p:sp>
      <p:sp>
        <p:nvSpPr>
          <p:cNvPr id="46" name="Shape 46"/>
          <p:cNvSpPr>
            <a:spLocks noGrp="1"/>
          </p:cNvSpPr>
          <p:nvPr>
            <p:ph type="body" idx="1"/>
          </p:nvPr>
        </p:nvSpPr>
        <p:spPr>
          <a:prstGeom prst="rect">
            <a:avLst/>
          </a:prstGeom>
        </p:spPr>
        <p:txBody>
          <a:bodyPr/>
          <a:lstStyle/>
          <a:p>
            <a:pPr lvl="0">
              <a:defRPr sz="1800"/>
            </a:pPr>
            <a:r>
              <a:rPr sz="3600" dirty="0"/>
              <a:t>Order processing</a:t>
            </a:r>
          </a:p>
          <a:p>
            <a:pPr lvl="0">
              <a:defRPr sz="1800"/>
            </a:pPr>
            <a:r>
              <a:rPr sz="3600" dirty="0"/>
              <a:t>Daily/weekly/monthly </a:t>
            </a:r>
            <a:r>
              <a:rPr sz="3600" dirty="0" err="1" smtClean="0"/>
              <a:t>pe</a:t>
            </a:r>
            <a:r>
              <a:rPr lang="sl-SI" sz="3600" dirty="0" smtClean="0"/>
              <a:t>a</a:t>
            </a:r>
            <a:r>
              <a:rPr sz="3600" dirty="0" err="1" smtClean="0"/>
              <a:t>ks</a:t>
            </a:r>
            <a:endParaRPr sz="3600" dirty="0"/>
          </a:p>
          <a:p>
            <a:pPr lvl="0">
              <a:defRPr sz="1800"/>
            </a:pPr>
            <a:r>
              <a:rPr sz="3600" dirty="0"/>
              <a:t>Priority deliveries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pPr lvl="0">
              <a:defRPr sz="1800"/>
            </a:pPr>
            <a:r>
              <a:rPr sz="8000"/>
              <a:t>Cashflow overview</a:t>
            </a:r>
          </a:p>
        </p:txBody>
      </p:sp>
      <p:sp>
        <p:nvSpPr>
          <p:cNvPr id="125" name="Shape 125"/>
          <p:cNvSpPr>
            <a:spLocks noGrp="1"/>
          </p:cNvSpPr>
          <p:nvPr>
            <p:ph type="body" idx="1"/>
          </p:nvPr>
        </p:nvSpPr>
        <p:spPr>
          <a:xfrm>
            <a:off x="952500" y="2609850"/>
            <a:ext cx="11099800" cy="6659265"/>
          </a:xfrm>
          <a:prstGeom prst="rect">
            <a:avLst/>
          </a:prstGeom>
        </p:spPr>
        <p:txBody>
          <a:bodyPr/>
          <a:lstStyle/>
          <a:p>
            <a:pPr marL="292382" lvl="0" indent="-292382" defTabSz="676655">
              <a:spcBef>
                <a:spcPts val="500"/>
              </a:spcBef>
              <a:defRPr sz="1800"/>
            </a:pPr>
            <a:r>
              <a:rPr sz="2368">
                <a:latin typeface="Helvetica"/>
                <a:ea typeface="Helvetica"/>
                <a:cs typeface="Helvetica"/>
                <a:sym typeface="Helvetica"/>
              </a:rPr>
              <a:t>Average values</a:t>
            </a:r>
          </a:p>
          <a:p>
            <a:pPr marL="621312" lvl="1" indent="-292382" defTabSz="676655">
              <a:spcBef>
                <a:spcPts val="500"/>
              </a:spcBef>
              <a:defRPr sz="1800"/>
            </a:pPr>
            <a:r>
              <a:rPr sz="2368">
                <a:latin typeface="Calibri"/>
                <a:ea typeface="Calibri"/>
                <a:cs typeface="Calibri"/>
                <a:sym typeface="Calibri"/>
              </a:rPr>
              <a:t>Avg. # of deliveries per day: 30</a:t>
            </a:r>
          </a:p>
          <a:p>
            <a:pPr marL="621312" lvl="1" indent="-292382" defTabSz="676655">
              <a:spcBef>
                <a:spcPts val="500"/>
              </a:spcBef>
              <a:defRPr sz="1800"/>
            </a:pPr>
            <a:r>
              <a:rPr sz="2368">
                <a:latin typeface="Calibri"/>
                <a:ea typeface="Calibri"/>
                <a:cs typeface="Calibri"/>
                <a:sym typeface="Calibri"/>
              </a:rPr>
              <a:t>Avg. price of delivery: 20€</a:t>
            </a:r>
          </a:p>
          <a:p>
            <a:pPr marL="621312" lvl="1" indent="-292382" defTabSz="676655">
              <a:spcBef>
                <a:spcPts val="500"/>
              </a:spcBef>
              <a:defRPr sz="1800"/>
            </a:pPr>
            <a:endParaRPr sz="2368">
              <a:latin typeface="Calibri"/>
              <a:ea typeface="Calibri"/>
              <a:cs typeface="Calibri"/>
              <a:sym typeface="Calibri"/>
            </a:endParaRPr>
          </a:p>
          <a:p>
            <a:pPr marL="621312" lvl="1" indent="-292382" defTabSz="676655">
              <a:spcBef>
                <a:spcPts val="500"/>
              </a:spcBef>
              <a:defRPr sz="1800"/>
            </a:pPr>
            <a:r>
              <a:rPr sz="2368">
                <a:latin typeface="Calibri"/>
                <a:ea typeface="Calibri"/>
                <a:cs typeface="Calibri"/>
                <a:sym typeface="Calibri"/>
              </a:rPr>
              <a:t>We get 5% of every delivery’s original price, even during peaks, when price is higher</a:t>
            </a:r>
          </a:p>
          <a:p>
            <a:pPr marL="621312" lvl="1" indent="-292382" defTabSz="676655">
              <a:spcBef>
                <a:spcPts val="500"/>
              </a:spcBef>
              <a:defRPr sz="1800"/>
            </a:pPr>
            <a:r>
              <a:rPr sz="2368">
                <a:latin typeface="Calibri"/>
                <a:ea typeface="Calibri"/>
                <a:cs typeface="Calibri"/>
                <a:sym typeface="Calibri"/>
              </a:rPr>
              <a:t>Avg. from 1 delivery: 20€*0,05 = 1€</a:t>
            </a:r>
          </a:p>
          <a:p>
            <a:pPr marL="292382" lvl="0" indent="-292382" defTabSz="676655">
              <a:spcBef>
                <a:spcPts val="0"/>
              </a:spcBef>
              <a:defRPr sz="1800"/>
            </a:pPr>
            <a:endParaRPr sz="2368">
              <a:latin typeface="Calibri"/>
              <a:ea typeface="Calibri"/>
              <a:cs typeface="Calibri"/>
              <a:sym typeface="Calibri"/>
            </a:endParaRPr>
          </a:p>
          <a:p>
            <a:pPr marL="292382" lvl="0" indent="-292382" defTabSz="676655">
              <a:spcBef>
                <a:spcPts val="500"/>
              </a:spcBef>
              <a:defRPr sz="1800"/>
            </a:pPr>
            <a:r>
              <a:rPr sz="2368">
                <a:latin typeface="Helvetica"/>
                <a:ea typeface="Helvetica"/>
                <a:cs typeface="Helvetica"/>
                <a:sym typeface="Helvetica"/>
              </a:rPr>
              <a:t>Our income per day and month</a:t>
            </a:r>
          </a:p>
          <a:p>
            <a:pPr marL="687228" lvl="1" indent="-348900" defTabSz="676655">
              <a:spcBef>
                <a:spcPts val="500"/>
              </a:spcBef>
              <a:buSzPct val="100000"/>
              <a:buFont typeface="Arial"/>
              <a:defRPr sz="1800"/>
            </a:pPr>
            <a:r>
              <a:rPr sz="2368">
                <a:latin typeface="Helvetica"/>
                <a:ea typeface="Helvetica"/>
                <a:cs typeface="Helvetica"/>
                <a:sym typeface="Helvetica"/>
              </a:rPr>
              <a:t>Per day: (30 deliveries)*(1€) = 30€</a:t>
            </a:r>
          </a:p>
          <a:p>
            <a:pPr marL="687228" lvl="1" indent="-348900" defTabSz="676655">
              <a:spcBef>
                <a:spcPts val="500"/>
              </a:spcBef>
              <a:buSzPct val="100000"/>
              <a:buFont typeface="Arial"/>
              <a:defRPr sz="1800"/>
            </a:pPr>
            <a:r>
              <a:rPr sz="2368">
                <a:latin typeface="Helvetica"/>
                <a:ea typeface="Helvetica"/>
                <a:cs typeface="Helvetica"/>
                <a:sym typeface="Helvetica"/>
              </a:rPr>
              <a:t>Per month: (30 days)*(30€) = 900€</a:t>
            </a:r>
          </a:p>
          <a:p>
            <a:pPr marL="687228" lvl="1" indent="-348900" defTabSz="676655">
              <a:spcBef>
                <a:spcPts val="500"/>
              </a:spcBef>
              <a:buSzPct val="100000"/>
              <a:buFont typeface="Arial"/>
              <a:defRPr sz="1800"/>
            </a:pPr>
            <a:r>
              <a:rPr sz="2368">
                <a:latin typeface="Helvetica"/>
                <a:ea typeface="Helvetica"/>
                <a:cs typeface="Helvetica"/>
                <a:sym typeface="Helvetica"/>
              </a:rPr>
              <a:t>From one customer in a quarter: 3(months)*(900€) = 2700€</a:t>
            </a:r>
            <a:br>
              <a:rPr sz="2368">
                <a:latin typeface="Helvetica"/>
                <a:ea typeface="Helvetica"/>
                <a:cs typeface="Helvetica"/>
                <a:sym typeface="Helvetica"/>
              </a:rPr>
            </a:br>
            <a:endParaRPr sz="2368">
              <a:latin typeface="Helvetica"/>
              <a:ea typeface="Helvetica"/>
              <a:cs typeface="Helvetica"/>
              <a:sym typeface="Helvetica"/>
            </a:endParaRPr>
          </a:p>
          <a:p>
            <a:pPr marL="566490" lvl="0" indent="-566490" defTabSz="676655">
              <a:spcBef>
                <a:spcPts val="500"/>
              </a:spcBef>
              <a:defRPr sz="1800"/>
            </a:pPr>
            <a:r>
              <a:rPr sz="2368">
                <a:latin typeface="Helvetica"/>
                <a:ea typeface="Helvetica"/>
                <a:cs typeface="Helvetica"/>
                <a:sym typeface="Helvetica"/>
              </a:rPr>
              <a:t>Rentals</a:t>
            </a:r>
          </a:p>
          <a:p>
            <a:pPr marL="621312" lvl="1" indent="-292382" defTabSz="676655">
              <a:spcBef>
                <a:spcPts val="500"/>
              </a:spcBef>
              <a:defRPr sz="1800"/>
            </a:pPr>
            <a:r>
              <a:rPr sz="2368">
                <a:latin typeface="Helvetica"/>
                <a:ea typeface="Helvetica"/>
                <a:cs typeface="Helvetica"/>
                <a:sym typeface="Helvetica"/>
              </a:rPr>
              <a:t>Office rent:</a:t>
            </a:r>
            <a:br>
              <a:rPr sz="2368">
                <a:latin typeface="Helvetica"/>
                <a:ea typeface="Helvetica"/>
                <a:cs typeface="Helvetica"/>
                <a:sym typeface="Helvetica"/>
              </a:rPr>
            </a:br>
            <a:r>
              <a:rPr sz="2368">
                <a:latin typeface="Helvetica"/>
                <a:ea typeface="Helvetica"/>
                <a:cs typeface="Helvetica"/>
                <a:sym typeface="Helvetica"/>
              </a:rPr>
              <a:t>    200€ per month, 600€ per quarter</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a:spLocks noGrp="1"/>
          </p:cNvSpPr>
          <p:nvPr>
            <p:ph type="title"/>
          </p:nvPr>
        </p:nvSpPr>
        <p:spPr>
          <a:prstGeom prst="rect">
            <a:avLst/>
          </a:prstGeom>
        </p:spPr>
        <p:txBody>
          <a:bodyPr/>
          <a:lstStyle/>
          <a:p>
            <a:pPr lvl="0">
              <a:defRPr sz="1800"/>
            </a:pPr>
            <a:r>
              <a:rPr sz="8000"/>
              <a:t>Cashflow overview</a:t>
            </a:r>
          </a:p>
        </p:txBody>
      </p:sp>
      <p:sp>
        <p:nvSpPr>
          <p:cNvPr id="128" name="Shape 128"/>
          <p:cNvSpPr>
            <a:spLocks noGrp="1"/>
          </p:cNvSpPr>
          <p:nvPr>
            <p:ph type="body" idx="1"/>
          </p:nvPr>
        </p:nvSpPr>
        <p:spPr>
          <a:xfrm>
            <a:off x="952500" y="2609850"/>
            <a:ext cx="11639606" cy="6286500"/>
          </a:xfrm>
          <a:prstGeom prst="rect">
            <a:avLst/>
          </a:prstGeom>
        </p:spPr>
        <p:txBody>
          <a:bodyPr/>
          <a:lstStyle/>
          <a:p>
            <a:pPr marL="292382" lvl="0" indent="-292382" defTabSz="676655">
              <a:spcBef>
                <a:spcPts val="500"/>
              </a:spcBef>
              <a:defRPr sz="1800"/>
            </a:pPr>
            <a:r>
              <a:rPr sz="2368">
                <a:latin typeface="Helvetica"/>
                <a:ea typeface="Helvetica"/>
                <a:cs typeface="Helvetica"/>
                <a:sym typeface="Helvetica"/>
              </a:rPr>
              <a:t>Our income per quarters</a:t>
            </a:r>
          </a:p>
          <a:p>
            <a:pPr marL="730955" lvl="1" indent="-402025" defTabSz="676655">
              <a:spcBef>
                <a:spcPts val="500"/>
              </a:spcBef>
              <a:defRPr sz="1800"/>
            </a:pPr>
            <a:r>
              <a:rPr sz="2368">
                <a:latin typeface="Helvetica"/>
                <a:ea typeface="Helvetica"/>
                <a:cs typeface="Helvetica"/>
                <a:sym typeface="Helvetica"/>
              </a:rPr>
              <a:t>Q2: we get 3 new customers (we start sales in 5th month)</a:t>
            </a:r>
          </a:p>
          <a:p>
            <a:pPr marL="0" lvl="2" indent="338327" defTabSz="676655">
              <a:spcBef>
                <a:spcPts val="400"/>
              </a:spcBef>
              <a:buSzTx/>
              <a:buNone/>
              <a:defRPr sz="1800"/>
            </a:pPr>
            <a:r>
              <a:rPr sz="2368">
                <a:latin typeface="Helvetica"/>
                <a:ea typeface="Helvetica"/>
                <a:cs typeface="Helvetica"/>
                <a:sym typeface="Helvetica"/>
              </a:rPr>
              <a:t>	    900*(2 months)*3 = 5.400 </a:t>
            </a:r>
          </a:p>
          <a:p>
            <a:pPr marL="730955" lvl="1" indent="-402025" defTabSz="676655">
              <a:spcBef>
                <a:spcPts val="500"/>
              </a:spcBef>
              <a:defRPr sz="1800"/>
            </a:pPr>
            <a:r>
              <a:rPr sz="2368">
                <a:latin typeface="Helvetica"/>
                <a:ea typeface="Helvetica"/>
                <a:cs typeface="Helvetica"/>
                <a:sym typeface="Helvetica"/>
              </a:rPr>
              <a:t>Q3: we get 4 new customers, 7 total</a:t>
            </a:r>
          </a:p>
          <a:p>
            <a:pPr marL="0" lvl="2" indent="338327" defTabSz="676655">
              <a:spcBef>
                <a:spcPts val="400"/>
              </a:spcBef>
              <a:buSzTx/>
              <a:buNone/>
              <a:defRPr sz="1800"/>
            </a:pPr>
            <a:r>
              <a:rPr sz="2368">
                <a:latin typeface="Helvetica"/>
                <a:ea typeface="Helvetica"/>
                <a:cs typeface="Helvetica"/>
                <a:sym typeface="Helvetica"/>
              </a:rPr>
              <a:t> 	    2.700*7 = 18.900</a:t>
            </a:r>
          </a:p>
          <a:p>
            <a:pPr marL="730955" lvl="1" indent="-402025" defTabSz="676655">
              <a:spcBef>
                <a:spcPts val="500"/>
              </a:spcBef>
              <a:defRPr sz="1800"/>
            </a:pPr>
            <a:r>
              <a:rPr sz="2368">
                <a:latin typeface="Helvetica"/>
                <a:ea typeface="Helvetica"/>
                <a:cs typeface="Helvetica"/>
                <a:sym typeface="Helvetica"/>
              </a:rPr>
              <a:t>Q4, we get 8 new customers, 15 total</a:t>
            </a:r>
          </a:p>
          <a:p>
            <a:pPr marL="0" lvl="2" indent="338327" defTabSz="676655">
              <a:spcBef>
                <a:spcPts val="400"/>
              </a:spcBef>
              <a:buSzTx/>
              <a:buNone/>
              <a:defRPr sz="1800"/>
            </a:pPr>
            <a:r>
              <a:rPr sz="2368">
                <a:latin typeface="Helvetica"/>
                <a:ea typeface="Helvetica"/>
                <a:cs typeface="Helvetica"/>
                <a:sym typeface="Helvetica"/>
              </a:rPr>
              <a:t>	    2.700*15 = 40500 </a:t>
            </a:r>
          </a:p>
          <a:p>
            <a:pPr marL="292382" lvl="0" indent="-292382" defTabSz="676655">
              <a:spcBef>
                <a:spcPts val="0"/>
              </a:spcBef>
              <a:defRPr sz="1800"/>
            </a:pPr>
            <a:r>
              <a:rPr sz="2368">
                <a:latin typeface="Helvetica"/>
                <a:ea typeface="Helvetica"/>
                <a:cs typeface="Helvetica"/>
                <a:sym typeface="Helvetica"/>
              </a:rPr>
              <a:t>Salaries</a:t>
            </a:r>
          </a:p>
          <a:p>
            <a:pPr marL="687228" lvl="1" indent="-348900" defTabSz="676655">
              <a:lnSpc>
                <a:spcPct val="110000"/>
              </a:lnSpc>
              <a:spcBef>
                <a:spcPts val="500"/>
              </a:spcBef>
              <a:buSzPct val="100000"/>
              <a:buFont typeface="Arial"/>
              <a:defRPr sz="1800"/>
            </a:pPr>
            <a:r>
              <a:rPr sz="2368">
                <a:latin typeface="Helvetica"/>
                <a:ea typeface="Helvetica"/>
                <a:cs typeface="Helvetica"/>
                <a:sym typeface="Helvetica"/>
              </a:rPr>
              <a:t>Cofounders:</a:t>
            </a:r>
            <a:br>
              <a:rPr sz="2368">
                <a:latin typeface="Helvetica"/>
                <a:ea typeface="Helvetica"/>
                <a:cs typeface="Helvetica"/>
                <a:sym typeface="Helvetica"/>
              </a:rPr>
            </a:br>
            <a:r>
              <a:rPr sz="2368">
                <a:latin typeface="Helvetica"/>
                <a:ea typeface="Helvetica"/>
                <a:cs typeface="Helvetica"/>
                <a:sym typeface="Helvetica"/>
              </a:rPr>
              <a:t>    1000€ per month (Q1, Q2)</a:t>
            </a:r>
            <a:br>
              <a:rPr sz="2368">
                <a:latin typeface="Helvetica"/>
                <a:ea typeface="Helvetica"/>
                <a:cs typeface="Helvetica"/>
                <a:sym typeface="Helvetica"/>
              </a:rPr>
            </a:br>
            <a:r>
              <a:rPr sz="2368">
                <a:latin typeface="Helvetica"/>
                <a:ea typeface="Helvetica"/>
                <a:cs typeface="Helvetica"/>
                <a:sym typeface="Helvetica"/>
              </a:rPr>
              <a:t>    1500 € per month (Q3, Q4)</a:t>
            </a:r>
          </a:p>
          <a:p>
            <a:pPr marL="687228" lvl="1" indent="-348900" defTabSz="676655">
              <a:lnSpc>
                <a:spcPct val="110000"/>
              </a:lnSpc>
              <a:spcBef>
                <a:spcPts val="500"/>
              </a:spcBef>
              <a:buSzPct val="100000"/>
              <a:buFont typeface="Arial"/>
              <a:defRPr sz="1800"/>
            </a:pPr>
            <a:r>
              <a:rPr sz="2368">
                <a:latin typeface="Helvetica"/>
                <a:ea typeface="Helvetica"/>
                <a:cs typeface="Helvetica"/>
                <a:sym typeface="Helvetica"/>
              </a:rPr>
              <a:t>Designer:</a:t>
            </a:r>
            <a:br>
              <a:rPr sz="2368">
                <a:latin typeface="Helvetica"/>
                <a:ea typeface="Helvetica"/>
                <a:cs typeface="Helvetica"/>
                <a:sym typeface="Helvetica"/>
              </a:rPr>
            </a:br>
            <a:r>
              <a:rPr sz="2368">
                <a:latin typeface="Helvetica"/>
                <a:ea typeface="Helvetica"/>
                <a:cs typeface="Helvetica"/>
                <a:sym typeface="Helvetica"/>
              </a:rPr>
              <a:t>    900€ per month, 2700€ per quarter</a:t>
            </a:r>
          </a:p>
          <a:p>
            <a:pPr marL="687228" lvl="1" indent="-348900" defTabSz="676655">
              <a:lnSpc>
                <a:spcPct val="110000"/>
              </a:lnSpc>
              <a:spcBef>
                <a:spcPts val="500"/>
              </a:spcBef>
              <a:buSzPct val="100000"/>
              <a:buFont typeface="Arial"/>
              <a:defRPr sz="1800"/>
            </a:pPr>
            <a:r>
              <a:rPr sz="2368">
                <a:latin typeface="Helvetica"/>
                <a:ea typeface="Helvetica"/>
                <a:cs typeface="Helvetica"/>
                <a:sym typeface="Helvetica"/>
              </a:rPr>
              <a:t>Extra programmers:</a:t>
            </a:r>
            <a:br>
              <a:rPr sz="2368">
                <a:latin typeface="Helvetica"/>
                <a:ea typeface="Helvetica"/>
                <a:cs typeface="Helvetica"/>
                <a:sym typeface="Helvetica"/>
              </a:rPr>
            </a:br>
            <a:r>
              <a:rPr sz="2368">
                <a:latin typeface="Helvetica"/>
                <a:ea typeface="Helvetica"/>
                <a:cs typeface="Helvetica"/>
                <a:sym typeface="Helvetica"/>
              </a:rPr>
              <a:t>    700€ per month, 2100€ per quarter</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Shape 130"/>
          <p:cNvSpPr>
            <a:spLocks noGrp="1"/>
          </p:cNvSpPr>
          <p:nvPr>
            <p:ph type="title"/>
          </p:nvPr>
        </p:nvSpPr>
        <p:spPr>
          <a:prstGeom prst="rect">
            <a:avLst/>
          </a:prstGeom>
        </p:spPr>
        <p:txBody>
          <a:bodyPr/>
          <a:lstStyle/>
          <a:p>
            <a:pPr lvl="0">
              <a:defRPr sz="1800"/>
            </a:pPr>
            <a:r>
              <a:rPr sz="8000"/>
              <a:t>Cashflow overview</a:t>
            </a:r>
          </a:p>
        </p:txBody>
      </p:sp>
      <p:sp>
        <p:nvSpPr>
          <p:cNvPr id="131" name="Shape 131"/>
          <p:cNvSpPr>
            <a:spLocks noGrp="1"/>
          </p:cNvSpPr>
          <p:nvPr>
            <p:ph type="body" idx="1"/>
          </p:nvPr>
        </p:nvSpPr>
        <p:spPr>
          <a:xfrm>
            <a:off x="952500" y="2609850"/>
            <a:ext cx="11099800" cy="6286500"/>
          </a:xfrm>
          <a:prstGeom prst="rect">
            <a:avLst/>
          </a:prstGeom>
        </p:spPr>
        <p:txBody>
          <a:bodyPr/>
          <a:lstStyle/>
          <a:p>
            <a:pPr marL="0" lvl="0" indent="0" defTabSz="905255">
              <a:spcBef>
                <a:spcPts val="0"/>
              </a:spcBef>
              <a:buSzTx/>
              <a:buNone/>
              <a:defRPr sz="1800"/>
            </a:pPr>
            <a:r>
              <a:rPr sz="4356">
                <a:latin typeface="Helvetica"/>
                <a:ea typeface="Helvetica"/>
                <a:cs typeface="Helvetica"/>
                <a:sym typeface="Helvetica"/>
              </a:rPr>
              <a:t>Our IT expenses will be</a:t>
            </a:r>
          </a:p>
          <a:p>
            <a:pPr marL="339470" lvl="0" indent="-339470" defTabSz="905255">
              <a:spcBef>
                <a:spcPts val="700"/>
              </a:spcBef>
              <a:buSzPct val="100000"/>
              <a:buFont typeface="Arial"/>
              <a:defRPr sz="1800"/>
            </a:pPr>
            <a:r>
              <a:rPr sz="3168">
                <a:latin typeface="Helvetica"/>
                <a:ea typeface="Helvetica"/>
                <a:cs typeface="Helvetica"/>
                <a:sym typeface="Helvetica"/>
              </a:rPr>
              <a:t>One-time distribution fee for AppStore in Q1</a:t>
            </a:r>
          </a:p>
          <a:p>
            <a:pPr marL="339470" lvl="0" indent="-339470" defTabSz="905255">
              <a:spcBef>
                <a:spcPts val="700"/>
              </a:spcBef>
              <a:buSzPct val="100000"/>
              <a:buFont typeface="Arial"/>
              <a:defRPr sz="1800"/>
            </a:pPr>
            <a:r>
              <a:rPr sz="3168">
                <a:latin typeface="Helvetica"/>
                <a:ea typeface="Helvetica"/>
                <a:cs typeface="Helvetica"/>
                <a:sym typeface="Helvetica"/>
              </a:rPr>
              <a:t>Monthly subscription to Adobe CreativeCloud tools </a:t>
            </a:r>
          </a:p>
          <a:p>
            <a:pPr marL="339470" lvl="0" indent="-339470" defTabSz="905255">
              <a:spcBef>
                <a:spcPts val="700"/>
              </a:spcBef>
              <a:buSzPct val="100000"/>
              <a:buFont typeface="Arial"/>
              <a:defRPr sz="1800"/>
            </a:pPr>
            <a:r>
              <a:rPr sz="3168">
                <a:latin typeface="Helvetica"/>
                <a:ea typeface="Helvetica"/>
                <a:cs typeface="Helvetica"/>
                <a:sym typeface="Helvetica"/>
              </a:rPr>
              <a:t>Monthly fee for cloud service usage, starting with end of month 4, when our product will be released</a:t>
            </a:r>
          </a:p>
          <a:p>
            <a:pPr marL="0" lvl="0" indent="0" algn="ctr" defTabSz="905255">
              <a:spcBef>
                <a:spcPts val="0"/>
              </a:spcBef>
              <a:buSzTx/>
              <a:buNone/>
              <a:defRPr sz="1800"/>
            </a:pPr>
            <a:endParaRPr sz="4356">
              <a:latin typeface="Helvetica"/>
              <a:ea typeface="Helvetica"/>
              <a:cs typeface="Helvetica"/>
              <a:sym typeface="Helvetica"/>
            </a:endParaRPr>
          </a:p>
          <a:p>
            <a:pPr marL="0" lvl="0" indent="0" defTabSz="905255">
              <a:spcBef>
                <a:spcPts val="0"/>
              </a:spcBef>
              <a:buSzTx/>
              <a:buNone/>
              <a:defRPr sz="1800"/>
            </a:pPr>
            <a:r>
              <a:rPr sz="4356">
                <a:latin typeface="Helvetica"/>
                <a:ea typeface="Helvetica"/>
                <a:cs typeface="Helvetica"/>
                <a:sym typeface="Helvetica"/>
              </a:rPr>
              <a:t>We need designer</a:t>
            </a:r>
          </a:p>
          <a:p>
            <a:pPr marL="339470" lvl="0" indent="-339470" defTabSz="905255">
              <a:spcBef>
                <a:spcPts val="700"/>
              </a:spcBef>
              <a:buSzPct val="100000"/>
              <a:buFont typeface="Arial"/>
              <a:defRPr sz="1800"/>
            </a:pPr>
            <a:r>
              <a:rPr sz="3168">
                <a:latin typeface="Helvetica"/>
                <a:ea typeface="Helvetica"/>
                <a:cs typeface="Helvetica"/>
                <a:sym typeface="Helvetica"/>
              </a:rPr>
              <a:t>We won’t have time (and relevant skills) to design quality user interfaces   </a:t>
            </a:r>
          </a:p>
          <a:p>
            <a:pPr marL="339470" lvl="0" indent="-339470" defTabSz="905255">
              <a:spcBef>
                <a:spcPts val="700"/>
              </a:spcBef>
              <a:buSzPct val="100000"/>
              <a:buFont typeface="Arial"/>
              <a:defRPr sz="1800"/>
            </a:pPr>
            <a:r>
              <a:rPr sz="3168">
                <a:latin typeface="Helvetica"/>
                <a:ea typeface="Helvetica"/>
                <a:cs typeface="Helvetica"/>
                <a:sym typeface="Helvetica"/>
              </a:rPr>
              <a:t>So we will need to hire designer at the start of development</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33"/>
          <p:cNvSpPr>
            <a:spLocks noGrp="1"/>
          </p:cNvSpPr>
          <p:nvPr>
            <p:ph type="title"/>
          </p:nvPr>
        </p:nvSpPr>
        <p:spPr>
          <a:prstGeom prst="rect">
            <a:avLst/>
          </a:prstGeom>
        </p:spPr>
        <p:txBody>
          <a:bodyPr/>
          <a:lstStyle/>
          <a:p>
            <a:pPr lvl="0">
              <a:defRPr sz="1800"/>
            </a:pPr>
            <a:r>
              <a:rPr sz="8000"/>
              <a:t>Cashflow overview</a:t>
            </a:r>
          </a:p>
        </p:txBody>
      </p:sp>
      <p:sp>
        <p:nvSpPr>
          <p:cNvPr id="134" name="Shape 134"/>
          <p:cNvSpPr>
            <a:spLocks noGrp="1"/>
          </p:cNvSpPr>
          <p:nvPr>
            <p:ph type="body" idx="1"/>
          </p:nvPr>
        </p:nvSpPr>
        <p:spPr>
          <a:xfrm>
            <a:off x="696051" y="2609850"/>
            <a:ext cx="11612698" cy="6286500"/>
          </a:xfrm>
          <a:prstGeom prst="rect">
            <a:avLst/>
          </a:prstGeom>
        </p:spPr>
        <p:txBody>
          <a:bodyPr/>
          <a:lstStyle/>
          <a:p>
            <a:pPr marL="0" lvl="0" indent="0" defTabSz="914400">
              <a:spcBef>
                <a:spcPts val="0"/>
              </a:spcBef>
              <a:buSzTx/>
              <a:buNone/>
              <a:defRPr sz="1800"/>
            </a:pPr>
            <a:r>
              <a:rPr sz="4400">
                <a:latin typeface="Helvetica"/>
                <a:ea typeface="Helvetica"/>
                <a:cs typeface="Helvetica"/>
                <a:sym typeface="Helvetica"/>
              </a:rPr>
              <a:t>We will need extra programmers</a:t>
            </a:r>
          </a:p>
          <a:p>
            <a:pPr marL="342900" lvl="0" indent="-342900" defTabSz="914400">
              <a:spcBef>
                <a:spcPts val="700"/>
              </a:spcBef>
              <a:buSzPct val="100000"/>
              <a:buFont typeface="Arial"/>
              <a:defRPr sz="1800"/>
            </a:pPr>
            <a:r>
              <a:rPr sz="3200">
                <a:latin typeface="Helvetica"/>
                <a:ea typeface="Helvetica"/>
                <a:cs typeface="Helvetica"/>
                <a:sym typeface="Helvetica"/>
              </a:rPr>
              <a:t>For easier and faster development, we will hire</a:t>
            </a:r>
          </a:p>
          <a:p>
            <a:pPr marL="742950" lvl="1" indent="-285750" defTabSz="914400">
              <a:spcBef>
                <a:spcPts val="600"/>
              </a:spcBef>
              <a:buSzPct val="100000"/>
              <a:buFont typeface="Arial"/>
              <a:buChar char="–"/>
              <a:defRPr sz="1800"/>
            </a:pPr>
            <a:r>
              <a:rPr sz="2800">
                <a:latin typeface="Helvetica"/>
                <a:ea typeface="Helvetica"/>
                <a:cs typeface="Helvetica"/>
                <a:sym typeface="Helvetica"/>
              </a:rPr>
              <a:t>Two programmers in Q3</a:t>
            </a:r>
          </a:p>
          <a:p>
            <a:pPr marL="742950" lvl="1" indent="-285750" defTabSz="914400">
              <a:spcBef>
                <a:spcPts val="600"/>
              </a:spcBef>
              <a:buSzPct val="100000"/>
              <a:buFont typeface="Arial"/>
              <a:buChar char="–"/>
              <a:defRPr sz="1800"/>
            </a:pPr>
            <a:r>
              <a:rPr sz="2800">
                <a:latin typeface="Helvetica"/>
                <a:ea typeface="Helvetica"/>
                <a:cs typeface="Helvetica"/>
                <a:sym typeface="Helvetica"/>
              </a:rPr>
              <a:t>One additional programmer in Q4</a:t>
            </a:r>
          </a:p>
          <a:p>
            <a:pPr marL="0" lvl="0" indent="0" algn="ctr" defTabSz="914400">
              <a:spcBef>
                <a:spcPts val="0"/>
              </a:spcBef>
              <a:buSzTx/>
              <a:buNone/>
              <a:defRPr sz="1800"/>
            </a:pPr>
            <a:endParaRPr sz="4400">
              <a:latin typeface="Helvetica"/>
              <a:ea typeface="Helvetica"/>
              <a:cs typeface="Helvetica"/>
              <a:sym typeface="Helvetica"/>
            </a:endParaRPr>
          </a:p>
          <a:p>
            <a:pPr marL="0" lvl="0" indent="0" defTabSz="914400">
              <a:spcBef>
                <a:spcPts val="0"/>
              </a:spcBef>
              <a:buSzTx/>
              <a:buNone/>
              <a:defRPr sz="1800"/>
            </a:pPr>
            <a:r>
              <a:rPr sz="4400">
                <a:latin typeface="Helvetica"/>
                <a:ea typeface="Helvetica"/>
                <a:cs typeface="Helvetica"/>
                <a:sym typeface="Helvetica"/>
              </a:rPr>
              <a:t>In case of investment, we will use money for:</a:t>
            </a:r>
          </a:p>
          <a:p>
            <a:pPr marL="342900" lvl="0" indent="-342900" defTabSz="914400">
              <a:spcBef>
                <a:spcPts val="700"/>
              </a:spcBef>
              <a:buSzPct val="100000"/>
              <a:buFont typeface="Arial"/>
              <a:defRPr sz="1800"/>
            </a:pPr>
            <a:r>
              <a:rPr sz="3200">
                <a:latin typeface="Helvetica"/>
                <a:ea typeface="Helvetica"/>
                <a:cs typeface="Helvetica"/>
                <a:sym typeface="Helvetica"/>
              </a:rPr>
              <a:t>Better infrastructure and plan execution</a:t>
            </a:r>
          </a:p>
          <a:p>
            <a:pPr marL="742950" lvl="1" indent="-285750" defTabSz="914400">
              <a:spcBef>
                <a:spcPts val="600"/>
              </a:spcBef>
              <a:buSzPct val="100000"/>
              <a:buFont typeface="Arial"/>
              <a:buChar char="–"/>
              <a:defRPr sz="1800"/>
            </a:pPr>
            <a:r>
              <a:rPr sz="2800">
                <a:latin typeface="Helvetica"/>
                <a:ea typeface="Helvetica"/>
                <a:cs typeface="Helvetica"/>
                <a:sym typeface="Helvetica"/>
              </a:rPr>
              <a:t>Better cloud service or our own cloud</a:t>
            </a:r>
          </a:p>
          <a:p>
            <a:pPr marL="342900" lvl="0" indent="-342900" defTabSz="914400">
              <a:spcBef>
                <a:spcPts val="700"/>
              </a:spcBef>
              <a:buSzPct val="100000"/>
              <a:buFont typeface="Arial"/>
              <a:defRPr sz="1800"/>
            </a:pPr>
            <a:r>
              <a:rPr sz="3200">
                <a:latin typeface="Helvetica"/>
                <a:ea typeface="Helvetica"/>
                <a:cs typeface="Helvetica"/>
                <a:sym typeface="Helvetica"/>
              </a:rPr>
              <a:t>Salaries, extra personnel</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p:cNvSpPr>
          <p:nvPr>
            <p:ph type="title"/>
          </p:nvPr>
        </p:nvSpPr>
        <p:spPr>
          <a:xfrm>
            <a:off x="952500" y="71043"/>
            <a:ext cx="11099800" cy="1354808"/>
          </a:xfrm>
          <a:prstGeom prst="rect">
            <a:avLst/>
          </a:prstGeom>
        </p:spPr>
        <p:txBody>
          <a:bodyPr anchor="ctr"/>
          <a:lstStyle>
            <a:lvl1pPr>
              <a:defRPr sz="7000"/>
            </a:lvl1pPr>
          </a:lstStyle>
          <a:p>
            <a:pPr lvl="0">
              <a:defRPr sz="1800"/>
            </a:pPr>
            <a:r>
              <a:rPr sz="7000"/>
              <a:t>Business Model Canvas</a:t>
            </a:r>
          </a:p>
        </p:txBody>
      </p:sp>
      <p:pic>
        <p:nvPicPr>
          <p:cNvPr id="137" name="Business model canvas.png"/>
          <p:cNvPicPr/>
          <p:nvPr/>
        </p:nvPicPr>
        <p:blipFill>
          <a:blip r:embed="rId2" cstate="print">
            <a:extLst/>
          </a:blip>
          <a:stretch>
            <a:fillRect/>
          </a:stretch>
        </p:blipFill>
        <p:spPr>
          <a:xfrm>
            <a:off x="-1" y="1448076"/>
            <a:ext cx="13004801" cy="8305247"/>
          </a:xfrm>
          <a:prstGeom prst="rect">
            <a:avLst/>
          </a:prstGeom>
          <a:ln w="12700">
            <a:miter lim="400000"/>
          </a:ln>
          <a:effectLst>
            <a:outerShdw blurRad="190500" dist="8455" dir="5400000" rotWithShape="0">
              <a:srgbClr val="000000"/>
            </a:outerShdw>
          </a:effectLst>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139"/>
          <p:cNvSpPr>
            <a:spLocks noGrp="1"/>
          </p:cNvSpPr>
          <p:nvPr>
            <p:ph type="title"/>
          </p:nvPr>
        </p:nvSpPr>
        <p:spPr>
          <a:xfrm>
            <a:off x="952500" y="197672"/>
            <a:ext cx="11099800" cy="1354808"/>
          </a:xfrm>
          <a:prstGeom prst="rect">
            <a:avLst/>
          </a:prstGeom>
        </p:spPr>
        <p:txBody>
          <a:bodyPr anchor="ctr"/>
          <a:lstStyle>
            <a:lvl1pPr>
              <a:defRPr sz="7000"/>
            </a:lvl1pPr>
          </a:lstStyle>
          <a:p>
            <a:pPr lvl="0">
              <a:defRPr sz="1800"/>
            </a:pPr>
            <a:r>
              <a:rPr sz="7000"/>
              <a:t>SWOT analysis</a:t>
            </a:r>
          </a:p>
        </p:txBody>
      </p:sp>
      <p:pic>
        <p:nvPicPr>
          <p:cNvPr id="140" name="SWOT analysis.png"/>
          <p:cNvPicPr/>
          <p:nvPr/>
        </p:nvPicPr>
        <p:blipFill>
          <a:blip r:embed="rId2" cstate="print">
            <a:extLst/>
          </a:blip>
          <a:srcRect r="6686"/>
          <a:stretch>
            <a:fillRect/>
          </a:stretch>
        </p:blipFill>
        <p:spPr>
          <a:xfrm>
            <a:off x="25400" y="1698524"/>
            <a:ext cx="12954149" cy="8043991"/>
          </a:xfrm>
          <a:prstGeom prst="rect">
            <a:avLst/>
          </a:prstGeom>
          <a:ln w="12700">
            <a:miter lim="400000"/>
          </a:ln>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2" name="Table 142"/>
          <p:cNvGraphicFramePr/>
          <p:nvPr/>
        </p:nvGraphicFramePr>
        <p:xfrm>
          <a:off x="130828" y="2890910"/>
          <a:ext cx="12743139" cy="3971776"/>
        </p:xfrm>
        <a:graphic>
          <a:graphicData uri="http://schemas.openxmlformats.org/drawingml/2006/table">
            <a:tbl>
              <a:tblPr firstCol="1">
                <a:tableStyleId>{CF821DB8-F4EB-4A41-A1BA-3FCAFE7338EE}</a:tableStyleId>
              </a:tblPr>
              <a:tblGrid>
                <a:gridCol w="2199133"/>
                <a:gridCol w="2896279"/>
                <a:gridCol w="2243137"/>
                <a:gridCol w="2117809"/>
                <a:gridCol w="1823807"/>
                <a:gridCol w="1462974"/>
              </a:tblGrid>
              <a:tr h="758399">
                <a:tc>
                  <a:txBody>
                    <a:bodyPr/>
                    <a:lstStyle/>
                    <a:p>
                      <a:pPr lvl="0" algn="ctr">
                        <a:defRPr sz="1800" b="0">
                          <a:solidFill>
                            <a:srgbClr val="000000"/>
                          </a:solidFill>
                        </a:defRPr>
                      </a:pPr>
                      <a:r>
                        <a:rPr b="1">
                          <a:solidFill>
                            <a:srgbClr val="FFFFFF"/>
                          </a:solidFill>
                          <a:sym typeface="Helvetica Light"/>
                        </a:rPr>
                        <a:t>Primary    </a:t>
                      </a:r>
                    </a:p>
                  </a:txBody>
                  <a:tcPr marL="50800" marR="50800" marT="50800" marB="50800" anchor="ctr" horzOverflow="overflow"/>
                </a:tc>
                <a:tc>
                  <a:txBody>
                    <a:bodyPr/>
                    <a:lstStyle/>
                    <a:p>
                      <a:pPr lvl="0" algn="ctr">
                        <a:defRPr sz="1800"/>
                      </a:pPr>
                      <a:r>
                        <a:rPr b="1">
                          <a:sym typeface="Helvetica Light"/>
                        </a:rPr>
                        <a:t> product management </a:t>
                      </a:r>
                    </a:p>
                  </a:txBody>
                  <a:tcPr marL="50800" marR="50800" marT="50800" marB="50800" anchor="ctr" horzOverflow="overflow"/>
                </a:tc>
                <a:tc>
                  <a:txBody>
                    <a:bodyPr/>
                    <a:lstStyle/>
                    <a:p>
                      <a:pPr lvl="0" algn="ctr">
                        <a:defRPr sz="1800"/>
                      </a:pPr>
                      <a:r>
                        <a:rPr b="1">
                          <a:sym typeface="Helvetica Light"/>
                        </a:rPr>
                        <a:t> tech (sw) dev. </a:t>
                      </a:r>
                    </a:p>
                  </a:txBody>
                  <a:tcPr marL="50800" marR="50800" marT="50800" marB="50800" anchor="ctr" horzOverflow="overflow"/>
                </a:tc>
                <a:tc>
                  <a:txBody>
                    <a:bodyPr/>
                    <a:lstStyle/>
                    <a:p>
                      <a:pPr lvl="0" algn="ctr">
                        <a:defRPr sz="1800"/>
                      </a:pPr>
                      <a:r>
                        <a:rPr b="1">
                          <a:sym typeface="Helvetica Light"/>
                        </a:rPr>
                        <a:t>distribution(1)</a:t>
                      </a:r>
                    </a:p>
                  </a:txBody>
                  <a:tcPr marL="50800" marR="50800" marT="50800" marB="50800" anchor="ctr" horzOverflow="overflow"/>
                </a:tc>
                <a:tc>
                  <a:txBody>
                    <a:bodyPr/>
                    <a:lstStyle/>
                    <a:p>
                      <a:pPr lvl="0" algn="ctr">
                        <a:defRPr sz="1800"/>
                      </a:pPr>
                      <a:r>
                        <a:rPr b="1">
                          <a:sym typeface="Helvetica Light"/>
                        </a:rPr>
                        <a:t> design</a:t>
                      </a:r>
                    </a:p>
                  </a:txBody>
                  <a:tcPr marL="50800" marR="50800" marT="50800" marB="50800" anchor="ctr" horzOverflow="overflow"/>
                </a:tc>
                <a:tc>
                  <a:txBody>
                    <a:bodyPr/>
                    <a:lstStyle/>
                    <a:p>
                      <a:pPr lvl="0" algn="ctr">
                        <a:defRPr sz="1800"/>
                      </a:pPr>
                      <a:r>
                        <a:rPr b="1">
                          <a:sym typeface="Helvetica Light"/>
                        </a:rPr>
                        <a:t> support</a:t>
                      </a:r>
                    </a:p>
                  </a:txBody>
                  <a:tcPr marL="50800" marR="50800" marT="50800" marB="50800" anchor="ctr" horzOverflow="overflow"/>
                </a:tc>
              </a:tr>
              <a:tr h="1120692">
                <a:tc>
                  <a:txBody>
                    <a:bodyPr/>
                    <a:lstStyle/>
                    <a:p>
                      <a:pPr lvl="0" algn="ctr">
                        <a:defRPr sz="1800" b="0">
                          <a:solidFill>
                            <a:srgbClr val="000000"/>
                          </a:solidFill>
                        </a:defRPr>
                      </a:pPr>
                      <a:r>
                        <a:rPr b="1">
                          <a:solidFill>
                            <a:srgbClr val="FFFFFF"/>
                          </a:solidFill>
                          <a:sym typeface="Helvetica Light"/>
                        </a:rPr>
                        <a:t>           </a:t>
                      </a:r>
                    </a:p>
                  </a:txBody>
                  <a:tcPr marL="50800" marR="50800" marT="50800" marB="50800" anchor="ctr" horzOverflow="overflow"/>
                </a:tc>
                <a:tc>
                  <a:txBody>
                    <a:bodyPr/>
                    <a:lstStyle/>
                    <a:p>
                      <a:pPr lvl="0" algn="ctr">
                        <a:defRPr sz="1800"/>
                      </a:pPr>
                      <a:r>
                        <a:rPr i="1">
                          <a:sym typeface="Helvetica Light"/>
                        </a:rPr>
                        <a:t>planning, realization</a:t>
                      </a:r>
                    </a:p>
                  </a:txBody>
                  <a:tcPr marL="50800" marR="50800" marT="50800" marB="50800" anchor="ctr" horzOverflow="overflow"/>
                </a:tc>
                <a:tc>
                  <a:txBody>
                    <a:bodyPr/>
                    <a:lstStyle/>
                    <a:p>
                      <a:pPr lvl="0" algn="ctr">
                        <a:defRPr sz="1800"/>
                      </a:pPr>
                      <a:r>
                        <a:rPr i="1">
                          <a:sym typeface="Helvetica Light"/>
                        </a:rPr>
                        <a:t>app development, iterations,  improvements</a:t>
                      </a:r>
                    </a:p>
                  </a:txBody>
                  <a:tcPr marL="50800" marR="50800" marT="50800" marB="50800" anchor="ctr" horzOverflow="overflow"/>
                </a:tc>
                <a:tc>
                  <a:txBody>
                    <a:bodyPr/>
                    <a:lstStyle/>
                    <a:p>
                      <a:pPr lvl="0" algn="ctr">
                        <a:defRPr sz="1800"/>
                      </a:pPr>
                      <a:r>
                        <a:rPr i="1">
                          <a:sym typeface="Helvetica Light"/>
                        </a:rPr>
                        <a:t>platform delivery to our customers(1)</a:t>
                      </a:r>
                    </a:p>
                  </a:txBody>
                  <a:tcPr marL="50800" marR="50800" marT="50800" marB="50800" anchor="ctr" horzOverflow="overflow"/>
                </a:tc>
                <a:tc>
                  <a:txBody>
                    <a:bodyPr/>
                    <a:lstStyle/>
                    <a:p>
                      <a:pPr lvl="0" algn="ctr">
                        <a:defRPr sz="1800"/>
                      </a:pPr>
                      <a:r>
                        <a:rPr i="1">
                          <a:sym typeface="Helvetica Light"/>
                        </a:rPr>
                        <a:t>dedicated design for our app</a:t>
                      </a:r>
                    </a:p>
                  </a:txBody>
                  <a:tcPr marL="50800" marR="50800" marT="50800" marB="50800" anchor="ctr" horzOverflow="overflow"/>
                </a:tc>
                <a:tc>
                  <a:txBody>
                    <a:bodyPr/>
                    <a:lstStyle/>
                    <a:p>
                      <a:pPr lvl="0" algn="ctr">
                        <a:defRPr sz="1800"/>
                      </a:pPr>
                      <a:r>
                        <a:rPr i="1">
                          <a:sym typeface="Helvetica Light"/>
                        </a:rPr>
                        <a:t>user support</a:t>
                      </a:r>
                    </a:p>
                  </a:txBody>
                  <a:tcPr marL="50800" marR="50800" marT="50800" marB="50800" anchor="ctr" horzOverflow="overflow"/>
                </a:tc>
              </a:tr>
              <a:tr h="767762">
                <a:tc>
                  <a:txBody>
                    <a:bodyPr/>
                    <a:lstStyle/>
                    <a:p>
                      <a:pPr lvl="0" algn="ctr">
                        <a:defRPr sz="1800" b="0">
                          <a:solidFill>
                            <a:srgbClr val="000000"/>
                          </a:solidFill>
                        </a:defRPr>
                      </a:pPr>
                      <a:r>
                        <a:rPr b="1">
                          <a:solidFill>
                            <a:srgbClr val="FFFFFF"/>
                          </a:solidFill>
                          <a:sym typeface="Helvetica Light"/>
                        </a:rPr>
                        <a:t>Secondary    </a:t>
                      </a:r>
                    </a:p>
                  </a:txBody>
                  <a:tcPr marL="50800" marR="50800" marT="50800" marB="50800" anchor="ctr" horzOverflow="overflow"/>
                </a:tc>
                <a:tc>
                  <a:txBody>
                    <a:bodyPr/>
                    <a:lstStyle/>
                    <a:p>
                      <a:pPr lvl="0" algn="ctr">
                        <a:defRPr sz="1800"/>
                      </a:pPr>
                      <a:r>
                        <a:rPr b="1">
                          <a:sym typeface="Helvetica Light"/>
                        </a:rPr>
                        <a:t> distribution (2)</a:t>
                      </a:r>
                    </a:p>
                  </a:txBody>
                  <a:tcPr marL="50800" marR="50800" marT="50800" marB="50800" anchor="ctr" horzOverflow="overflow"/>
                </a:tc>
                <a:tc>
                  <a:txBody>
                    <a:bodyPr/>
                    <a:lstStyle/>
                    <a:p>
                      <a:pPr lvl="0" algn="ctr">
                        <a:defRPr sz="1800"/>
                      </a:pPr>
                      <a:r>
                        <a:rPr b="1">
                          <a:sym typeface="Helvetica Light"/>
                        </a:rPr>
                        <a:t> marketing </a:t>
                      </a:r>
                    </a:p>
                  </a:txBody>
                  <a:tcPr marL="50800" marR="50800" marT="50800" marB="50800" anchor="ctr" horzOverflow="overflow"/>
                </a:tc>
                <a:tc>
                  <a:txBody>
                    <a:bodyPr/>
                    <a:lstStyle/>
                    <a:p>
                      <a:pPr lvl="0" algn="ctr">
                        <a:defRPr sz="1800"/>
                      </a:pPr>
                      <a:r>
                        <a:rPr>
                          <a:sym typeface="Helvetica Light"/>
                        </a:rPr>
                        <a:t>                </a:t>
                      </a:r>
                    </a:p>
                  </a:txBody>
                  <a:tcPr marL="50800" marR="50800" marT="50800" marB="50800" anchor="ctr" horzOverflow="overflow"/>
                </a:tc>
                <a:tc>
                  <a:txBody>
                    <a:bodyPr/>
                    <a:lstStyle/>
                    <a:p>
                      <a:pPr lvl="0" algn="ctr">
                        <a:defRPr sz="1800"/>
                      </a:pPr>
                      <a:r>
                        <a:rPr>
                          <a:sym typeface="Helvetica Light"/>
                        </a:rPr>
                        <a:t>              </a:t>
                      </a:r>
                    </a:p>
                  </a:txBody>
                  <a:tcPr marL="50800" marR="50800" marT="50800" marB="50800" anchor="ctr" horzOverflow="overflow"/>
                </a:tc>
                <a:tc>
                  <a:txBody>
                    <a:bodyPr/>
                    <a:lstStyle/>
                    <a:p>
                      <a:pPr lvl="0" algn="ctr">
                        <a:defRPr sz="1800"/>
                      </a:pPr>
                      <a:r>
                        <a:rPr>
                          <a:sym typeface="Helvetica Light"/>
                        </a:rPr>
                        <a:t>           </a:t>
                      </a:r>
                    </a:p>
                  </a:txBody>
                  <a:tcPr marL="50800" marR="50800" marT="50800" marB="50800" anchor="ctr" horzOverflow="overflow"/>
                </a:tc>
              </a:tr>
              <a:tr h="1324923">
                <a:tc>
                  <a:txBody>
                    <a:bodyPr/>
                    <a:lstStyle/>
                    <a:p>
                      <a:pPr lvl="0" algn="ctr">
                        <a:defRPr sz="1800" b="0">
                          <a:solidFill>
                            <a:srgbClr val="000000"/>
                          </a:solidFill>
                        </a:defRPr>
                      </a:pPr>
                      <a:r>
                        <a:rPr b="1">
                          <a:solidFill>
                            <a:srgbClr val="FFFFFF"/>
                          </a:solidFill>
                          <a:sym typeface="Helvetica Light"/>
                        </a:rPr>
                        <a:t>           </a:t>
                      </a:r>
                    </a:p>
                  </a:txBody>
                  <a:tcPr marL="50800" marR="50800" marT="50800" marB="50800" anchor="ctr" horzOverflow="overflow"/>
                </a:tc>
                <a:tc>
                  <a:txBody>
                    <a:bodyPr/>
                    <a:lstStyle/>
                    <a:p>
                      <a:pPr lvl="0" algn="ctr">
                        <a:defRPr sz="1800"/>
                      </a:pPr>
                      <a:r>
                        <a:rPr i="1">
                          <a:sym typeface="Helvetica Light"/>
                        </a:rPr>
                        <a:t>app delivery for customers(2) through Google Play in Apple App Store </a:t>
                      </a:r>
                    </a:p>
                  </a:txBody>
                  <a:tcPr marL="50800" marR="50800" marT="50800" marB="50800" anchor="ctr" horzOverflow="overflow"/>
                </a:tc>
                <a:tc>
                  <a:txBody>
                    <a:bodyPr/>
                    <a:lstStyle/>
                    <a:p>
                      <a:pPr lvl="0" algn="ctr">
                        <a:defRPr sz="1800"/>
                      </a:pPr>
                      <a:r>
                        <a:rPr i="1">
                          <a:sym typeface="Helvetica Light"/>
                        </a:rPr>
                        <a:t>marketing</a:t>
                      </a:r>
                    </a:p>
                  </a:txBody>
                  <a:tcPr marL="50800" marR="50800" marT="50800" marB="50800" anchor="ctr" horzOverflow="overflow"/>
                </a:tc>
                <a:tc>
                  <a:txBody>
                    <a:bodyPr/>
                    <a:lstStyle/>
                    <a:p>
                      <a:pPr lvl="0" algn="ctr">
                        <a:defRPr sz="1800"/>
                      </a:pPr>
                      <a:r>
                        <a:rPr>
                          <a:sym typeface="Helvetica Light"/>
                        </a:rPr>
                        <a:t>  </a:t>
                      </a:r>
                    </a:p>
                  </a:txBody>
                  <a:tcPr marL="50800" marR="50800" marT="50800" marB="50800" anchor="ctr" horzOverflow="overflow"/>
                </a:tc>
                <a:tc>
                  <a:txBody>
                    <a:bodyPr/>
                    <a:lstStyle/>
                    <a:p>
                      <a:pPr lvl="0" algn="ctr">
                        <a:defRPr sz="1800"/>
                      </a:pPr>
                      <a:r>
                        <a:rPr>
                          <a:sym typeface="Helvetica Light"/>
                        </a:rPr>
                        <a:t>  </a:t>
                      </a:r>
                    </a:p>
                  </a:txBody>
                  <a:tcPr marL="50800" marR="50800" marT="50800" marB="50800" anchor="ctr" horzOverflow="overflow"/>
                </a:tc>
                <a:tc>
                  <a:txBody>
                    <a:bodyPr/>
                    <a:lstStyle/>
                    <a:p>
                      <a:pPr lvl="0" algn="ctr">
                        <a:defRPr sz="1800"/>
                      </a:pPr>
                      <a:r>
                        <a:rPr>
                          <a:sym typeface="Helvetica Light"/>
                        </a:rPr>
                        <a:t>  </a:t>
                      </a:r>
                    </a:p>
                  </a:txBody>
                  <a:tcPr marL="50800" marR="50800" marT="50800" marB="50800" anchor="ctr" horzOverflow="overflow"/>
                </a:tc>
              </a:tr>
            </a:tbl>
          </a:graphicData>
        </a:graphic>
      </p:graphicFrame>
      <p:sp>
        <p:nvSpPr>
          <p:cNvPr id="143" name="Shape 143"/>
          <p:cNvSpPr>
            <a:spLocks noGrp="1"/>
          </p:cNvSpPr>
          <p:nvPr>
            <p:ph type="title" idx="4294967295"/>
          </p:nvPr>
        </p:nvSpPr>
        <p:spPr>
          <a:xfrm>
            <a:off x="952500" y="444500"/>
            <a:ext cx="11099800" cy="2159000"/>
          </a:xfrm>
          <a:prstGeom prst="rect">
            <a:avLst/>
          </a:prstGeom>
        </p:spPr>
        <p:txBody>
          <a:bodyPr lIns="0" tIns="0" rIns="0" bIns="0"/>
          <a:lstStyle>
            <a:lvl1pPr defTabSz="584200">
              <a:defRPr sz="8000">
                <a:latin typeface="+mn-lt"/>
                <a:ea typeface="+mn-ea"/>
                <a:cs typeface="+mn-cs"/>
                <a:sym typeface="Helvetica Light"/>
              </a:defRPr>
            </a:lvl1pPr>
          </a:lstStyle>
          <a:p>
            <a:pPr lvl="0">
              <a:defRPr sz="1800"/>
            </a:pPr>
            <a:r>
              <a:rPr sz="8000"/>
              <a:t>Value chain</a:t>
            </a:r>
          </a:p>
        </p:txBody>
      </p:sp>
      <p:sp>
        <p:nvSpPr>
          <p:cNvPr id="144" name="Shape 144"/>
          <p:cNvSpPr/>
          <p:nvPr/>
        </p:nvSpPr>
        <p:spPr>
          <a:xfrm>
            <a:off x="103517" y="9042115"/>
            <a:ext cx="3035911" cy="5334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algn="l" defTabSz="914400">
              <a:defRPr sz="1800"/>
            </a:pPr>
            <a:r>
              <a:rPr sz="1400" i="1"/>
              <a:t>customers(1) : restaurants</a:t>
            </a:r>
          </a:p>
          <a:p>
            <a:pPr lvl="0" algn="l" defTabSz="914400">
              <a:defRPr sz="1800"/>
            </a:pPr>
            <a:r>
              <a:rPr sz="1400" i="1"/>
              <a:t>customers(2) : restaurant customers </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p:cNvSpPr>
          <p:nvPr>
            <p:ph type="title" idx="4294967295"/>
          </p:nvPr>
        </p:nvSpPr>
        <p:spPr>
          <a:xfrm>
            <a:off x="952500" y="444500"/>
            <a:ext cx="11099800" cy="2159000"/>
          </a:xfrm>
          <a:prstGeom prst="rect">
            <a:avLst/>
          </a:prstGeom>
        </p:spPr>
        <p:txBody>
          <a:bodyPr lIns="0" tIns="0" rIns="0" bIns="0"/>
          <a:lstStyle>
            <a:lvl1pPr defTabSz="584200">
              <a:defRPr sz="8000">
                <a:latin typeface="+mn-lt"/>
                <a:ea typeface="+mn-ea"/>
                <a:cs typeface="+mn-cs"/>
                <a:sym typeface="Helvetica Light"/>
              </a:defRPr>
            </a:lvl1pPr>
          </a:lstStyle>
          <a:p>
            <a:pPr lvl="0">
              <a:defRPr sz="1800"/>
            </a:pPr>
            <a:r>
              <a:rPr sz="8000"/>
              <a:t>Competition analysis</a:t>
            </a:r>
          </a:p>
        </p:txBody>
      </p:sp>
      <p:graphicFrame>
        <p:nvGraphicFramePr>
          <p:cNvPr id="147" name="Table 147"/>
          <p:cNvGraphicFramePr/>
          <p:nvPr/>
        </p:nvGraphicFramePr>
        <p:xfrm>
          <a:off x="342408" y="3063089"/>
          <a:ext cx="12319982" cy="5572542"/>
        </p:xfrm>
        <a:graphic>
          <a:graphicData uri="http://schemas.openxmlformats.org/drawingml/2006/table">
            <a:tbl>
              <a:tblPr firstRow="1" firstCol="1" bandRow="1">
                <a:tableStyleId>{4C3C2611-4C71-4FC5-86AE-919BDF0F9419}</a:tableStyleId>
              </a:tblPr>
              <a:tblGrid>
                <a:gridCol w="2456089"/>
                <a:gridCol w="2639310"/>
                <a:gridCol w="2492227"/>
                <a:gridCol w="2359328"/>
                <a:gridCol w="2373028"/>
              </a:tblGrid>
              <a:tr h="547792">
                <a:tc>
                  <a:txBody>
                    <a:bodyPr/>
                    <a:lstStyle/>
                    <a:p>
                      <a:pPr lvl="0" algn="ctr" defTabSz="457200">
                        <a:lnSpc>
                          <a:spcPts val="3900"/>
                        </a:lnSpc>
                        <a:defRPr sz="1800" b="0">
                          <a:solidFill>
                            <a:srgbClr val="000000"/>
                          </a:solidFill>
                        </a:defRPr>
                      </a:pPr>
                      <a:r>
                        <a:rPr sz="1600" b="1">
                          <a:solidFill>
                            <a:srgbClr val="333333"/>
                          </a:solidFill>
                          <a:latin typeface="Helvetica Neue"/>
                          <a:ea typeface="Helvetica Neue"/>
                          <a:cs typeface="Helvetica Neue"/>
                          <a:sym typeface="Helvetica Neue"/>
                        </a:rPr>
                        <a:t>attributes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FFFFF"/>
                    </a:solidFill>
                  </a:tcPr>
                </a:tc>
                <a:tc>
                  <a:txBody>
                    <a:bodyPr/>
                    <a:lstStyle/>
                    <a:p>
                      <a:pPr lvl="0" algn="ctr" defTabSz="457200">
                        <a:lnSpc>
                          <a:spcPts val="3900"/>
                        </a:lnSpc>
                        <a:defRPr sz="1800" b="0">
                          <a:solidFill>
                            <a:srgbClr val="000000"/>
                          </a:solidFill>
                        </a:defRPr>
                      </a:pPr>
                      <a:r>
                        <a:rPr sz="1600" b="1">
                          <a:solidFill>
                            <a:srgbClr val="333333"/>
                          </a:solidFill>
                          <a:latin typeface="Helvetica Neue"/>
                          <a:ea typeface="Helvetica Neue"/>
                          <a:cs typeface="Helvetica Neue"/>
                          <a:sym typeface="Helvetica Neue"/>
                        </a:rPr>
                        <a:t>FoodiePal</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FFFFF"/>
                    </a:solidFill>
                  </a:tcPr>
                </a:tc>
                <a:tc>
                  <a:txBody>
                    <a:bodyPr/>
                    <a:lstStyle/>
                    <a:p>
                      <a:pPr lvl="0" algn="ctr" defTabSz="457200">
                        <a:lnSpc>
                          <a:spcPts val="3900"/>
                        </a:lnSpc>
                        <a:defRPr sz="1800" b="0">
                          <a:solidFill>
                            <a:srgbClr val="000000"/>
                          </a:solidFill>
                        </a:defRPr>
                      </a:pPr>
                      <a:r>
                        <a:rPr sz="1600" b="1">
                          <a:solidFill>
                            <a:srgbClr val="333333"/>
                          </a:solidFill>
                          <a:latin typeface="Helvetica Neue"/>
                          <a:ea typeface="Helvetica Neue"/>
                          <a:cs typeface="Helvetica Neue"/>
                          <a:sym typeface="Helvetica Neue"/>
                        </a:rPr>
                        <a:t>GrubHub</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FFFFF"/>
                    </a:solidFill>
                  </a:tcPr>
                </a:tc>
                <a:tc>
                  <a:txBody>
                    <a:bodyPr/>
                    <a:lstStyle/>
                    <a:p>
                      <a:pPr lvl="0" algn="ctr" defTabSz="457200">
                        <a:lnSpc>
                          <a:spcPts val="3900"/>
                        </a:lnSpc>
                        <a:defRPr sz="1800" b="0">
                          <a:solidFill>
                            <a:srgbClr val="000000"/>
                          </a:solidFill>
                        </a:defRPr>
                      </a:pPr>
                      <a:r>
                        <a:rPr sz="1600" b="1">
                          <a:solidFill>
                            <a:srgbClr val="333333"/>
                          </a:solidFill>
                          <a:latin typeface="Helvetica Neue"/>
                          <a:ea typeface="Helvetica Neue"/>
                          <a:cs typeface="Helvetica Neue"/>
                          <a:sym typeface="Helvetica Neue"/>
                        </a:rPr>
                        <a:t>Seamless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FFFFF"/>
                    </a:solidFill>
                  </a:tcPr>
                </a:tc>
                <a:tc>
                  <a:txBody>
                    <a:bodyPr/>
                    <a:lstStyle/>
                    <a:p>
                      <a:pPr lvl="0" algn="ctr" defTabSz="457200">
                        <a:lnSpc>
                          <a:spcPts val="3900"/>
                        </a:lnSpc>
                        <a:defRPr sz="1800" b="0">
                          <a:solidFill>
                            <a:srgbClr val="000000"/>
                          </a:solidFill>
                        </a:defRPr>
                      </a:pPr>
                      <a:r>
                        <a:rPr sz="1600" b="1">
                          <a:solidFill>
                            <a:srgbClr val="333333"/>
                          </a:solidFill>
                          <a:latin typeface="Helvetica Neue"/>
                          <a:ea typeface="Helvetica Neue"/>
                          <a:cs typeface="Helvetica Neue"/>
                          <a:sym typeface="Helvetica Neue"/>
                        </a:rPr>
                        <a:t>MenuDrive</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FFFFF"/>
                    </a:solidFill>
                  </a:tcPr>
                </a:tc>
              </a:tr>
              <a:tr h="1225520">
                <a:tc>
                  <a:txBody>
                    <a:bodyPr/>
                    <a:lstStyle/>
                    <a:p>
                      <a:pPr lvl="0" algn="l" defTabSz="457200">
                        <a:lnSpc>
                          <a:spcPts val="3900"/>
                        </a:lnSpc>
                        <a:defRPr sz="1800" b="0">
                          <a:solidFill>
                            <a:srgbClr val="000000"/>
                          </a:solidFill>
                        </a:defRPr>
                      </a:pPr>
                      <a:r>
                        <a:rPr sz="1600">
                          <a:solidFill>
                            <a:srgbClr val="333333"/>
                          </a:solidFill>
                          <a:latin typeface="Helvetica Neue"/>
                          <a:ea typeface="Helvetica Neue"/>
                          <a:cs typeface="Helvetica Neue"/>
                          <a:sym typeface="Helvetica Neue"/>
                        </a:rPr>
                        <a:t>distribution</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FFFFF"/>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Appstore, Google Play, WWW</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Appstore, Google Play, WWW</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Appstore, Google Play, WWW</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Android, WWW</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r>
              <a:tr h="878111">
                <a:tc>
                  <a:txBody>
                    <a:bodyPr/>
                    <a:lstStyle/>
                    <a:p>
                      <a:pPr lvl="0" algn="l" defTabSz="457200">
                        <a:lnSpc>
                          <a:spcPts val="3900"/>
                        </a:lnSpc>
                        <a:defRPr sz="1800" b="0">
                          <a:solidFill>
                            <a:srgbClr val="000000"/>
                          </a:solidFill>
                        </a:defRPr>
                      </a:pPr>
                      <a:r>
                        <a:rPr sz="1600">
                          <a:solidFill>
                            <a:srgbClr val="333333"/>
                          </a:solidFill>
                          <a:latin typeface="Helvetica Neue"/>
                          <a:ea typeface="Helvetica Neue"/>
                          <a:cs typeface="Helvetica Neue"/>
                          <a:sym typeface="Helvetica Neue"/>
                        </a:rPr>
                        <a:t>time evaluation of order delivery</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r>
              <a:tr h="878111">
                <a:tc>
                  <a:txBody>
                    <a:bodyPr/>
                    <a:lstStyle/>
                    <a:p>
                      <a:pPr lvl="0" algn="l" defTabSz="457200">
                        <a:lnSpc>
                          <a:spcPts val="3900"/>
                        </a:lnSpc>
                        <a:defRPr sz="1800" b="0">
                          <a:solidFill>
                            <a:srgbClr val="000000"/>
                          </a:solidFill>
                        </a:defRPr>
                      </a:pPr>
                      <a:r>
                        <a:rPr sz="1600">
                          <a:solidFill>
                            <a:srgbClr val="333333"/>
                          </a:solidFill>
                          <a:latin typeface="Helvetica Neue"/>
                          <a:ea typeface="Helvetica Neue"/>
                          <a:cs typeface="Helvetica Neue"/>
                          <a:sym typeface="Helvetica Neue"/>
                        </a:rPr>
                        <a:t>customer feedback</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FFFFF"/>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r>
              <a:tr h="530702">
                <a:tc>
                  <a:txBody>
                    <a:bodyPr/>
                    <a:lstStyle/>
                    <a:p>
                      <a:pPr lvl="0" algn="l" defTabSz="457200">
                        <a:lnSpc>
                          <a:spcPts val="3900"/>
                        </a:lnSpc>
                        <a:defRPr sz="1800" b="0">
                          <a:solidFill>
                            <a:srgbClr val="000000"/>
                          </a:solidFill>
                        </a:defRPr>
                      </a:pPr>
                      <a:r>
                        <a:rPr sz="1600">
                          <a:solidFill>
                            <a:srgbClr val="333333"/>
                          </a:solidFill>
                          <a:latin typeface="Helvetica Neue"/>
                          <a:ea typeface="Helvetica Neue"/>
                          <a:cs typeface="Helvetica Neue"/>
                          <a:sym typeface="Helvetica Neue"/>
                        </a:rPr>
                        <a:t>delivery tracker</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no</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no</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r>
              <a:tr h="530702">
                <a:tc>
                  <a:txBody>
                    <a:bodyPr/>
                    <a:lstStyle/>
                    <a:p>
                      <a:pPr lvl="0" algn="l" defTabSz="457200">
                        <a:lnSpc>
                          <a:spcPts val="3900"/>
                        </a:lnSpc>
                        <a:defRPr sz="1800" b="0">
                          <a:solidFill>
                            <a:srgbClr val="000000"/>
                          </a:solidFill>
                        </a:defRPr>
                      </a:pPr>
                      <a:r>
                        <a:rPr sz="1600">
                          <a:solidFill>
                            <a:srgbClr val="333333"/>
                          </a:solidFill>
                          <a:latin typeface="Helvetica Neue"/>
                          <a:ea typeface="Helvetica Neue"/>
                          <a:cs typeface="Helvetica Neue"/>
                          <a:sym typeface="Helvetica Neue"/>
                        </a:rPr>
                        <a:t>surge pricing</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FFFFF"/>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no</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no</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no</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tcPr>
                </a:tc>
              </a:tr>
              <a:tr h="530702">
                <a:tc>
                  <a:txBody>
                    <a:bodyPr/>
                    <a:lstStyle/>
                    <a:p>
                      <a:pPr lvl="0" algn="l" defTabSz="457200">
                        <a:lnSpc>
                          <a:spcPts val="3900"/>
                        </a:lnSpc>
                        <a:defRPr sz="1800" b="0">
                          <a:solidFill>
                            <a:srgbClr val="000000"/>
                          </a:solidFill>
                        </a:defRPr>
                      </a:pPr>
                      <a:r>
                        <a:rPr sz="1600">
                          <a:solidFill>
                            <a:srgbClr val="333333"/>
                          </a:solidFill>
                          <a:latin typeface="Helvetica Neue"/>
                          <a:ea typeface="Helvetica Neue"/>
                          <a:cs typeface="Helvetica Neue"/>
                          <a:sym typeface="Helvetica Neue"/>
                        </a:rPr>
                        <a:t>priority ordering</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yes</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no</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no</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c>
                  <a:txBody>
                    <a:bodyPr/>
                    <a:lstStyle/>
                    <a:p>
                      <a:pPr lvl="0" algn="l" defTabSz="457200">
                        <a:lnSpc>
                          <a:spcPts val="3900"/>
                        </a:lnSpc>
                        <a:defRPr sz="1800"/>
                      </a:pPr>
                      <a:r>
                        <a:rPr sz="1600">
                          <a:solidFill>
                            <a:srgbClr val="333333"/>
                          </a:solidFill>
                          <a:latin typeface="Helvetica Neue"/>
                          <a:ea typeface="Helvetica Neue"/>
                          <a:cs typeface="Helvetica Neue"/>
                          <a:sym typeface="Helvetica Neue"/>
                        </a:rPr>
                        <a:t>no</a:t>
                      </a:r>
                    </a:p>
                  </a:txBody>
                  <a:tcPr marL="165100" marR="165100" marT="76200" marB="76200" anchor="ctr" horzOverflow="overflow">
                    <a:lnL w="12700">
                      <a:solidFill>
                        <a:srgbClr val="DDDDDD"/>
                      </a:solidFill>
                      <a:miter lim="400000"/>
                    </a:lnL>
                    <a:lnR w="12700">
                      <a:solidFill>
                        <a:srgbClr val="DDDDDD"/>
                      </a:solidFill>
                      <a:miter lim="400000"/>
                    </a:lnR>
                    <a:lnT w="12700">
                      <a:solidFill>
                        <a:srgbClr val="DDDDDD"/>
                      </a:solidFill>
                      <a:miter lim="400000"/>
                    </a:lnT>
                    <a:lnB w="12700">
                      <a:solidFill>
                        <a:srgbClr val="DDDDDD"/>
                      </a:solidFill>
                      <a:miter lim="400000"/>
                    </a:lnB>
                    <a:solidFill>
                      <a:srgbClr val="F8F8F8"/>
                    </a:solidFill>
                  </a:tcPr>
                </a:tc>
              </a:tr>
            </a:tbl>
          </a:graphicData>
        </a:graphic>
      </p:graphicFrame>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p:cNvSpPr>
          <p:nvPr>
            <p:ph type="title"/>
          </p:nvPr>
        </p:nvSpPr>
        <p:spPr>
          <a:prstGeom prst="rect">
            <a:avLst/>
          </a:prstGeom>
        </p:spPr>
        <p:txBody>
          <a:bodyPr/>
          <a:lstStyle/>
          <a:p>
            <a:pPr lvl="0">
              <a:defRPr sz="1800"/>
            </a:pPr>
            <a:r>
              <a:rPr sz="8000"/>
              <a:t>FAQs</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Shape 151"/>
          <p:cNvSpPr>
            <a:spLocks noGrp="1"/>
          </p:cNvSpPr>
          <p:nvPr>
            <p:ph type="title"/>
          </p:nvPr>
        </p:nvSpPr>
        <p:spPr>
          <a:xfrm>
            <a:off x="650239" y="575521"/>
            <a:ext cx="11704322" cy="8397735"/>
          </a:xfrm>
          <a:prstGeom prst="rect">
            <a:avLst/>
          </a:prstGeom>
        </p:spPr>
        <p:txBody>
          <a:bodyPr/>
          <a:lstStyle>
            <a:lvl1pPr>
              <a:defRPr sz="4800"/>
            </a:lvl1pPr>
          </a:lstStyle>
          <a:p>
            <a:pPr lvl="0">
              <a:defRPr sz="1800"/>
            </a:pPr>
            <a:r>
              <a:rPr sz="4800"/>
              <a:t>Q: How to get first customers (restaurants) to use our product?</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pPr lvl="0">
              <a:defRPr sz="1800"/>
            </a:pPr>
            <a:r>
              <a:rPr sz="8000"/>
              <a:t>Solution</a:t>
            </a:r>
          </a:p>
        </p:txBody>
      </p:sp>
      <p:sp>
        <p:nvSpPr>
          <p:cNvPr id="49" name="Shape 49"/>
          <p:cNvSpPr>
            <a:spLocks noGrp="1"/>
          </p:cNvSpPr>
          <p:nvPr>
            <p:ph type="body" idx="1"/>
          </p:nvPr>
        </p:nvSpPr>
        <p:spPr>
          <a:prstGeom prst="rect">
            <a:avLst/>
          </a:prstGeom>
        </p:spPr>
        <p:txBody>
          <a:bodyPr/>
          <a:lstStyle/>
          <a:p>
            <a:pPr lvl="0">
              <a:defRPr sz="1800"/>
            </a:pPr>
            <a:r>
              <a:rPr sz="3600"/>
              <a:t>Order processing platform</a:t>
            </a:r>
          </a:p>
          <a:p>
            <a:pPr lvl="0">
              <a:defRPr sz="1800"/>
            </a:pPr>
            <a:r>
              <a:rPr sz="3600"/>
              <a:t>Surge pricing</a:t>
            </a:r>
          </a:p>
          <a:p>
            <a:pPr lvl="0">
              <a:defRPr sz="1800"/>
            </a:pPr>
            <a:r>
              <a:rPr sz="3600"/>
              <a:t>Time slots</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body" idx="1"/>
          </p:nvPr>
        </p:nvSpPr>
        <p:spPr>
          <a:xfrm>
            <a:off x="650239" y="882756"/>
            <a:ext cx="11704322" cy="7830010"/>
          </a:xfrm>
          <a:prstGeom prst="rect">
            <a:avLst/>
          </a:prstGeom>
        </p:spPr>
        <p:txBody>
          <a:bodyPr anchor="ctr"/>
          <a:lstStyle/>
          <a:p>
            <a:pPr marL="342900" lvl="0" indent="-342900">
              <a:buSzTx/>
              <a:buNone/>
              <a:defRPr sz="1800"/>
            </a:pPr>
            <a:r>
              <a:rPr sz="4800"/>
              <a:t>A: </a:t>
            </a:r>
          </a:p>
          <a:p>
            <a:pPr marL="342900" lvl="0" indent="-342900">
              <a:buSzTx/>
              <a:buNone/>
              <a:defRPr sz="1800"/>
            </a:pPr>
            <a:r>
              <a:rPr sz="3200"/>
              <a:t>	(We will send an offer or/and call a lot of restaurants and introduce our idea to them)</a:t>
            </a:r>
          </a:p>
          <a:p>
            <a:pPr marL="342900" lvl="0" indent="-342900">
              <a:buSzTx/>
              <a:buNone/>
              <a:defRPr sz="1800"/>
            </a:pPr>
            <a:endParaRPr sz="3200"/>
          </a:p>
          <a:p>
            <a:pPr marL="342900" lvl="0" indent="-342900">
              <a:spcBef>
                <a:spcPts val="600"/>
              </a:spcBef>
              <a:buSzTx/>
              <a:buNone/>
              <a:defRPr sz="1800"/>
            </a:pPr>
            <a:r>
              <a:rPr sz="3200"/>
              <a:t>	Just a few restaurants will accept the offer. They will have to introduce the new way of ordering 	to their customers. And if the idea catches on, these customers will suggest other restaurant to start using it.</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xfrm>
            <a:off x="650239" y="677933"/>
            <a:ext cx="11704322" cy="8295323"/>
          </a:xfrm>
          <a:prstGeom prst="rect">
            <a:avLst/>
          </a:prstGeom>
        </p:spPr>
        <p:txBody>
          <a:bodyPr/>
          <a:lstStyle/>
          <a:p>
            <a:pPr lvl="0">
              <a:defRPr sz="1800"/>
            </a:pPr>
            <a:r>
              <a:rPr sz="4800"/>
              <a:t>Q: How to manipulate prices of </a:t>
            </a:r>
            <a:br>
              <a:rPr sz="4800"/>
            </a:br>
            <a:r>
              <a:rPr sz="4800"/>
              <a:t>time-slots?</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p:cNvSpPr>
          <p:nvPr>
            <p:ph type="body" idx="1"/>
          </p:nvPr>
        </p:nvSpPr>
        <p:spPr>
          <a:xfrm>
            <a:off x="650239" y="780345"/>
            <a:ext cx="11704322" cy="7932420"/>
          </a:xfrm>
          <a:prstGeom prst="rect">
            <a:avLst/>
          </a:prstGeom>
        </p:spPr>
        <p:txBody>
          <a:bodyPr anchor="ctr"/>
          <a:lstStyle/>
          <a:p>
            <a:pPr marL="342900" lvl="0" indent="-342900">
              <a:buSzTx/>
              <a:buNone/>
              <a:defRPr sz="1800"/>
            </a:pPr>
            <a:r>
              <a:rPr sz="4800"/>
              <a:t>A:</a:t>
            </a:r>
            <a:r>
              <a:rPr sz="4400"/>
              <a:t> </a:t>
            </a:r>
          </a:p>
          <a:p>
            <a:pPr marL="342900" lvl="0" indent="-342900">
              <a:buSzTx/>
              <a:buNone/>
              <a:defRPr sz="1800"/>
            </a:pPr>
            <a:r>
              <a:rPr sz="3200"/>
              <a:t>	Every restaurant decides for itself, how much would they like to charge for faster delivery. They also determine which and how many time slots should currently be available, based on their capability to deliver food in time for these time slots.</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p:cNvSpPr>
          <p:nvPr>
            <p:ph type="title"/>
          </p:nvPr>
        </p:nvSpPr>
        <p:spPr>
          <a:xfrm>
            <a:off x="650239" y="575521"/>
            <a:ext cx="11704322" cy="8500146"/>
          </a:xfrm>
          <a:prstGeom prst="rect">
            <a:avLst/>
          </a:prstGeom>
        </p:spPr>
        <p:txBody>
          <a:bodyPr/>
          <a:lstStyle/>
          <a:p>
            <a:pPr lvl="0">
              <a:defRPr sz="1800"/>
            </a:pPr>
            <a:r>
              <a:rPr sz="4800"/>
              <a:t>Q: What happens when the user wants to order food to be delivered in 30min but location of the user is, let's say 40 min away from the restaurant?</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61"/>
          <p:cNvSpPr>
            <a:spLocks noGrp="1"/>
          </p:cNvSpPr>
          <p:nvPr>
            <p:ph type="body" idx="1"/>
          </p:nvPr>
        </p:nvSpPr>
        <p:spPr>
          <a:xfrm>
            <a:off x="650239" y="677933"/>
            <a:ext cx="11704322" cy="8034833"/>
          </a:xfrm>
          <a:prstGeom prst="rect">
            <a:avLst/>
          </a:prstGeom>
        </p:spPr>
        <p:txBody>
          <a:bodyPr anchor="ctr"/>
          <a:lstStyle/>
          <a:p>
            <a:pPr marL="342900" lvl="0" indent="-342900">
              <a:buSzTx/>
              <a:buNone/>
              <a:defRPr sz="1800"/>
            </a:pPr>
            <a:r>
              <a:rPr sz="4800"/>
              <a:t>A:</a:t>
            </a:r>
            <a:r>
              <a:rPr sz="6200"/>
              <a:t> </a:t>
            </a:r>
          </a:p>
          <a:p>
            <a:pPr marL="342900" lvl="0" indent="-342900">
              <a:buSzTx/>
              <a:buNone/>
              <a:defRPr sz="1800"/>
            </a:pPr>
            <a:r>
              <a:rPr sz="3200"/>
              <a:t>	After he completes the order, the restaurant reviews it. </a:t>
            </a:r>
            <a:br>
              <a:rPr sz="3200"/>
            </a:br>
            <a:r>
              <a:rPr sz="3200"/>
              <a:t>They can see the location of the user who ordered food. </a:t>
            </a:r>
          </a:p>
          <a:p>
            <a:pPr marL="342900" lvl="0" indent="-342900">
              <a:buSzTx/>
              <a:buNone/>
              <a:defRPr sz="1800"/>
            </a:pPr>
            <a:r>
              <a:rPr sz="3200"/>
              <a:t/>
            </a:r>
            <a:br>
              <a:rPr sz="3200"/>
            </a:br>
            <a:r>
              <a:rPr sz="3200"/>
              <a:t>The manager can either accept the order or deny it, and propose a new, more realistic time for delivery and also </a:t>
            </a:r>
            <a:br>
              <a:rPr sz="3200"/>
            </a:br>
            <a:r>
              <a:rPr sz="3200"/>
              <a:t>the fee. </a:t>
            </a:r>
            <a:br>
              <a:rPr sz="3200"/>
            </a:br>
            <a:r>
              <a:rPr sz="3200"/>
              <a:t/>
            </a:r>
            <a:br>
              <a:rPr sz="3200"/>
            </a:br>
            <a:r>
              <a:rPr sz="3200"/>
              <a:t>Then the user can either accept the proposed time, or cancel and start a new order.</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hape 163"/>
          <p:cNvSpPr>
            <a:spLocks noGrp="1"/>
          </p:cNvSpPr>
          <p:nvPr>
            <p:ph type="title"/>
          </p:nvPr>
        </p:nvSpPr>
        <p:spPr>
          <a:prstGeom prst="rect">
            <a:avLst/>
          </a:prstGeom>
        </p:spPr>
        <p:txBody>
          <a:bodyPr/>
          <a:lstStyle/>
          <a:p>
            <a:pPr lvl="0">
              <a:defRPr sz="1800"/>
            </a:pPr>
            <a:r>
              <a:rPr sz="8000"/>
              <a:t>Miscellaneous</a:t>
            </a:r>
          </a:p>
        </p:txBody>
      </p:sp>
      <p:sp>
        <p:nvSpPr>
          <p:cNvPr id="164" name="Shape 164"/>
          <p:cNvSpPr>
            <a:spLocks noGrp="1"/>
          </p:cNvSpPr>
          <p:nvPr>
            <p:ph type="body" idx="4294967295"/>
          </p:nvPr>
        </p:nvSpPr>
        <p:spPr>
          <a:xfrm>
            <a:off x="696051" y="2609850"/>
            <a:ext cx="11612698" cy="6286500"/>
          </a:xfrm>
          <a:prstGeom prst="rect">
            <a:avLst/>
          </a:prstGeom>
        </p:spPr>
        <p:txBody>
          <a:bodyPr lIns="0" tIns="0" rIns="0" bIns="0" anchor="ctr"/>
          <a:lstStyle/>
          <a:p>
            <a:pPr marL="0" lvl="0" indent="0" defTabSz="832104">
              <a:spcBef>
                <a:spcPts val="0"/>
              </a:spcBef>
              <a:buSzTx/>
              <a:buFontTx/>
              <a:buNone/>
              <a:defRPr sz="1800"/>
            </a:pPr>
            <a:r>
              <a:rPr sz="4004" u="sng">
                <a:latin typeface="Helvetica"/>
                <a:ea typeface="Helvetica"/>
                <a:cs typeface="Helvetica"/>
                <a:sym typeface="Helvetica"/>
                <a:hlinkClick r:id="rId2"/>
              </a:rPr>
              <a:t>http://pizza.com/fun-facts</a:t>
            </a:r>
            <a:endParaRPr sz="4004">
              <a:latin typeface="Helvetica"/>
              <a:ea typeface="Helvetica"/>
              <a:cs typeface="Helvetica"/>
              <a:sym typeface="Helvetica"/>
            </a:endParaRPr>
          </a:p>
          <a:p>
            <a:pPr marL="0" lvl="0" indent="0" defTabSz="832104">
              <a:spcBef>
                <a:spcPts val="0"/>
              </a:spcBef>
              <a:buSzTx/>
              <a:buFontTx/>
              <a:buNone/>
              <a:defRPr sz="1800"/>
            </a:pPr>
            <a:endParaRPr sz="4004">
              <a:latin typeface="Helvetica"/>
              <a:ea typeface="Helvetica"/>
              <a:cs typeface="Helvetica"/>
              <a:sym typeface="Helvetica"/>
            </a:endParaRPr>
          </a:p>
          <a:p>
            <a:pPr marL="0" lvl="0" indent="0" defTabSz="832104">
              <a:spcBef>
                <a:spcPts val="0"/>
              </a:spcBef>
              <a:buSzTx/>
              <a:buFontTx/>
              <a:buNone/>
              <a:defRPr sz="1800"/>
            </a:pPr>
            <a:r>
              <a:rPr sz="4004" u="sng">
                <a:latin typeface="Helvetica"/>
                <a:ea typeface="Helvetica"/>
                <a:cs typeface="Helvetica"/>
                <a:sym typeface="Helvetica"/>
                <a:hlinkClick r:id="rId3"/>
              </a:rPr>
              <a:t>http://www.statista.com/statistics/244616/number-of-qsr-fsr-chain-independent-restaurants-in-the-us/</a:t>
            </a:r>
            <a:endParaRPr sz="4004">
              <a:latin typeface="Helvetica"/>
              <a:ea typeface="Helvetica"/>
              <a:cs typeface="Helvetica"/>
              <a:sym typeface="Helvetica"/>
            </a:endParaRPr>
          </a:p>
          <a:p>
            <a:pPr marL="0" lvl="0" indent="0" defTabSz="832104">
              <a:spcBef>
                <a:spcPts val="0"/>
              </a:spcBef>
              <a:buSzTx/>
              <a:buFontTx/>
              <a:buNone/>
              <a:defRPr sz="1800"/>
            </a:pPr>
            <a:endParaRPr sz="4004">
              <a:latin typeface="Helvetica"/>
              <a:ea typeface="Helvetica"/>
              <a:cs typeface="Helvetica"/>
              <a:sym typeface="Helvetica"/>
            </a:endParaRPr>
          </a:p>
          <a:p>
            <a:pPr marL="0" lvl="0" indent="0" defTabSz="832104">
              <a:spcBef>
                <a:spcPts val="0"/>
              </a:spcBef>
              <a:buSzTx/>
              <a:buFontTx/>
              <a:buNone/>
              <a:defRPr sz="1800"/>
            </a:pPr>
            <a:r>
              <a:rPr sz="4004" u="sng">
                <a:latin typeface="Helvetica"/>
                <a:ea typeface="Helvetica"/>
                <a:cs typeface="Helvetica"/>
                <a:sym typeface="Helvetica"/>
                <a:hlinkClick r:id="rId4"/>
              </a:rPr>
              <a:t>http://www.quora.com/How-many-restaurants-in-U-S-offer-home-delivery</a:t>
            </a:r>
            <a:endParaRPr sz="4004">
              <a:latin typeface="Helvetica"/>
              <a:ea typeface="Helvetica"/>
              <a:cs typeface="Helvetica"/>
              <a:sym typeface="Helvetica"/>
            </a:endParaRPr>
          </a:p>
          <a:p>
            <a:pPr marL="0" lvl="0" indent="0" defTabSz="832104">
              <a:spcBef>
                <a:spcPts val="0"/>
              </a:spcBef>
              <a:buSzTx/>
              <a:buFontTx/>
              <a:buNone/>
              <a:defRPr sz="1800"/>
            </a:pPr>
            <a:endParaRPr sz="4004">
              <a:latin typeface="Helvetica"/>
              <a:ea typeface="Helvetica"/>
              <a:cs typeface="Helvetica"/>
              <a:sym typeface="Helvetica"/>
            </a:endParaRPr>
          </a:p>
          <a:p>
            <a:pPr marL="0" lvl="0" indent="0" defTabSz="832104">
              <a:spcBef>
                <a:spcPts val="0"/>
              </a:spcBef>
              <a:buSzTx/>
              <a:buFontTx/>
              <a:buNone/>
              <a:defRPr sz="1800"/>
            </a:pPr>
            <a:endParaRPr sz="4004">
              <a:latin typeface="Helvetica"/>
              <a:ea typeface="Helvetica"/>
              <a:cs typeface="Helvetica"/>
              <a:sym typeface="Helvetica"/>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a:spLocks noGrp="1"/>
          </p:cNvSpPr>
          <p:nvPr>
            <p:ph type="title"/>
          </p:nvPr>
        </p:nvSpPr>
        <p:spPr>
          <a:prstGeom prst="rect">
            <a:avLst/>
          </a:prstGeom>
        </p:spPr>
        <p:txBody>
          <a:bodyPr/>
          <a:lstStyle/>
          <a:p>
            <a:pPr lvl="0">
              <a:defRPr sz="1800"/>
            </a:pPr>
            <a:r>
              <a:rPr sz="8000"/>
              <a:t>Demo</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Step1OrderFood_Restaurant.png"/>
          <p:cNvPicPr/>
          <p:nvPr/>
        </p:nvPicPr>
        <p:blipFill>
          <a:blip r:embed="rId2" cstate="print">
            <a:extLst/>
          </a:blip>
          <a:srcRect/>
          <a:stretch>
            <a:fillRect/>
          </a:stretch>
        </p:blipFill>
        <p:spPr>
          <a:xfrm>
            <a:off x="67739" y="2143988"/>
            <a:ext cx="3174027" cy="6472337"/>
          </a:xfrm>
          <a:prstGeom prst="rect">
            <a:avLst/>
          </a:prstGeom>
          <a:ln w="12700">
            <a:miter lim="400000"/>
          </a:ln>
          <a:effectLst>
            <a:outerShdw blurRad="355600" rotWithShape="0">
              <a:srgbClr val="000000">
                <a:alpha val="42613"/>
              </a:srgbClr>
            </a:outerShdw>
          </a:effectLst>
        </p:spPr>
      </p:pic>
      <p:pic>
        <p:nvPicPr>
          <p:cNvPr id="54" name="Step2OrderFood_Food.png"/>
          <p:cNvPicPr/>
          <p:nvPr/>
        </p:nvPicPr>
        <p:blipFill>
          <a:blip r:embed="rId3" cstate="print">
            <a:extLst/>
          </a:blip>
          <a:srcRect/>
          <a:stretch>
            <a:fillRect/>
          </a:stretch>
        </p:blipFill>
        <p:spPr>
          <a:xfrm>
            <a:off x="3307303" y="2522031"/>
            <a:ext cx="3171150" cy="6476428"/>
          </a:xfrm>
          <a:prstGeom prst="rect">
            <a:avLst/>
          </a:prstGeom>
          <a:ln w="12700">
            <a:miter lim="400000"/>
          </a:ln>
          <a:effectLst>
            <a:outerShdw blurRad="355600" rotWithShape="0">
              <a:srgbClr val="000000">
                <a:alpha val="42613"/>
              </a:srgbClr>
            </a:outerShdw>
          </a:effectLst>
        </p:spPr>
      </p:pic>
      <p:pic>
        <p:nvPicPr>
          <p:cNvPr id="55" name="Step3OrderFood_OrderItem.png"/>
          <p:cNvPicPr/>
          <p:nvPr/>
        </p:nvPicPr>
        <p:blipFill>
          <a:blip r:embed="rId4" cstate="print">
            <a:extLst/>
          </a:blip>
          <a:srcRect/>
          <a:stretch>
            <a:fillRect/>
          </a:stretch>
        </p:blipFill>
        <p:spPr>
          <a:xfrm>
            <a:off x="6529254" y="2929362"/>
            <a:ext cx="3207625" cy="6474468"/>
          </a:xfrm>
          <a:prstGeom prst="rect">
            <a:avLst/>
          </a:prstGeom>
          <a:ln w="12700">
            <a:miter lim="400000"/>
          </a:ln>
          <a:effectLst>
            <a:outerShdw blurRad="355600" rotWithShape="0">
              <a:srgbClr val="000000">
                <a:alpha val="42613"/>
              </a:srgbClr>
            </a:outerShdw>
          </a:effectLst>
        </p:spPr>
      </p:pic>
      <p:pic>
        <p:nvPicPr>
          <p:cNvPr id="56" name="Step4OrderFood_OrderList.png"/>
          <p:cNvPicPr/>
          <p:nvPr/>
        </p:nvPicPr>
        <p:blipFill>
          <a:blip r:embed="rId5" cstate="print">
            <a:extLst/>
          </a:blip>
          <a:srcRect/>
          <a:stretch>
            <a:fillRect/>
          </a:stretch>
        </p:blipFill>
        <p:spPr>
          <a:xfrm>
            <a:off x="9762499" y="3286109"/>
            <a:ext cx="3203252" cy="6474418"/>
          </a:xfrm>
          <a:prstGeom prst="rect">
            <a:avLst/>
          </a:prstGeom>
          <a:ln w="12700">
            <a:miter lim="400000"/>
          </a:ln>
          <a:effectLst>
            <a:outerShdw blurRad="355600" rotWithShape="0">
              <a:srgbClr val="000000">
                <a:alpha val="42613"/>
              </a:srgbClr>
            </a:outerShdw>
          </a:effectLst>
        </p:spPr>
      </p:pic>
      <p:sp>
        <p:nvSpPr>
          <p:cNvPr id="57" name="Shape 57"/>
          <p:cNvSpPr/>
          <p:nvPr/>
        </p:nvSpPr>
        <p:spPr>
          <a:xfrm>
            <a:off x="18924" y="1909402"/>
            <a:ext cx="614944" cy="6149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6"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1</a:t>
            </a:r>
          </a:p>
        </p:txBody>
      </p:sp>
      <p:sp>
        <p:nvSpPr>
          <p:cNvPr id="58" name="Shape 58"/>
          <p:cNvSpPr/>
          <p:nvPr/>
        </p:nvSpPr>
        <p:spPr>
          <a:xfrm>
            <a:off x="3246895" y="2285803"/>
            <a:ext cx="618714" cy="6187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6"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2</a:t>
            </a:r>
          </a:p>
        </p:txBody>
      </p:sp>
      <p:sp>
        <p:nvSpPr>
          <p:cNvPr id="59" name="Shape 59"/>
          <p:cNvSpPr/>
          <p:nvPr/>
        </p:nvSpPr>
        <p:spPr>
          <a:xfrm>
            <a:off x="6487159" y="2665334"/>
            <a:ext cx="618713" cy="6187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6"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3</a:t>
            </a:r>
          </a:p>
        </p:txBody>
      </p:sp>
      <p:sp>
        <p:nvSpPr>
          <p:cNvPr id="60" name="Shape 60"/>
          <p:cNvSpPr/>
          <p:nvPr/>
        </p:nvSpPr>
        <p:spPr>
          <a:xfrm>
            <a:off x="9730599" y="3043791"/>
            <a:ext cx="618713" cy="6187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6"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4</a:t>
            </a:r>
          </a:p>
        </p:txBody>
      </p:sp>
      <p:sp>
        <p:nvSpPr>
          <p:cNvPr id="61" name="Shape 61"/>
          <p:cNvSpPr/>
          <p:nvPr/>
        </p:nvSpPr>
        <p:spPr>
          <a:xfrm>
            <a:off x="23451" y="9555795"/>
            <a:ext cx="3262783" cy="203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700" u="sng">
                <a:hlinkClick r:id="rId7"/>
              </a:defRPr>
            </a:lvl1pPr>
          </a:lstStyle>
          <a:p>
            <a:pPr lvl="0">
              <a:defRPr sz="1800" u="none"/>
            </a:pPr>
            <a:r>
              <a:rPr sz="700" u="sng">
                <a:hlinkClick r:id="rId7"/>
              </a:rPr>
              <a:t>http://www.pd4pic.com/man-person-boy-cartoon-mouth-male-figure-avatar.html</a:t>
            </a:r>
          </a:p>
        </p:txBody>
      </p:sp>
      <p:pic>
        <p:nvPicPr>
          <p:cNvPr id="62" name="Hungry Person.png"/>
          <p:cNvPicPr/>
          <p:nvPr/>
        </p:nvPicPr>
        <p:blipFill>
          <a:blip r:embed="rId8" cstate="print">
            <a:extLst/>
          </a:blip>
          <a:srcRect/>
          <a:stretch>
            <a:fillRect/>
          </a:stretch>
        </p:blipFill>
        <p:spPr>
          <a:xfrm>
            <a:off x="1167947" y="138284"/>
            <a:ext cx="1349814" cy="1849852"/>
          </a:xfrm>
          <a:prstGeom prst="rect">
            <a:avLst/>
          </a:prstGeom>
          <a:ln w="12700">
            <a:miter lim="400000"/>
          </a:ln>
        </p:spPr>
      </p:pic>
      <p:sp>
        <p:nvSpPr>
          <p:cNvPr id="63" name="Shape 63"/>
          <p:cNvSpPr/>
          <p:nvPr/>
        </p:nvSpPr>
        <p:spPr>
          <a:xfrm>
            <a:off x="2465016" y="739351"/>
            <a:ext cx="1460298" cy="6477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lvl="0">
              <a:defRPr sz="1800"/>
            </a:pPr>
            <a:r>
              <a:rPr sz="3600"/>
              <a:t>Timmy</a:t>
            </a:r>
          </a:p>
        </p:txBody>
      </p:sp>
      <p:sp>
        <p:nvSpPr>
          <p:cNvPr id="64" name="Shape 64"/>
          <p:cNvSpPr/>
          <p:nvPr/>
        </p:nvSpPr>
        <p:spPr>
          <a:xfrm>
            <a:off x="2399180" y="411164"/>
            <a:ext cx="1591971" cy="381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800"/>
            </a:lvl1pPr>
          </a:lstStyle>
          <a:p>
            <a:pPr lvl="0"/>
            <a:r>
              <a:t>“I am hungry!”</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Step5OrderFood_CompleteOrder.png"/>
          <p:cNvPicPr/>
          <p:nvPr/>
        </p:nvPicPr>
        <p:blipFill>
          <a:blip r:embed="rId2" cstate="print">
            <a:extLst/>
          </a:blip>
          <a:stretch>
            <a:fillRect/>
          </a:stretch>
        </p:blipFill>
        <p:spPr>
          <a:xfrm>
            <a:off x="4095217" y="0"/>
            <a:ext cx="4814366" cy="9753601"/>
          </a:xfrm>
          <a:prstGeom prst="rect">
            <a:avLst/>
          </a:prstGeom>
          <a:ln w="12700">
            <a:miter lim="400000"/>
          </a:ln>
          <a:effectLst>
            <a:outerShdw blurRad="355600" rotWithShape="0">
              <a:srgbClr val="000000">
                <a:alpha val="75000"/>
              </a:srgbClr>
            </a:outerShdw>
          </a:effectLst>
        </p:spPr>
      </p:pic>
      <p:sp>
        <p:nvSpPr>
          <p:cNvPr id="67" name="Shape 67"/>
          <p:cNvSpPr/>
          <p:nvPr/>
        </p:nvSpPr>
        <p:spPr>
          <a:xfrm>
            <a:off x="136744" y="103801"/>
            <a:ext cx="1270001" cy="12700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3"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5</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Step6MyOrder_Orderlist.png"/>
          <p:cNvPicPr/>
          <p:nvPr/>
        </p:nvPicPr>
        <p:blipFill>
          <a:blip r:embed="rId2" cstate="print">
            <a:extLst/>
          </a:blip>
          <a:stretch>
            <a:fillRect/>
          </a:stretch>
        </p:blipFill>
        <p:spPr>
          <a:xfrm>
            <a:off x="191543" y="879370"/>
            <a:ext cx="3963167" cy="7994860"/>
          </a:xfrm>
          <a:prstGeom prst="rect">
            <a:avLst/>
          </a:prstGeom>
          <a:ln w="12700">
            <a:miter lim="400000"/>
          </a:ln>
          <a:effectLst>
            <a:outerShdw blurRad="355600" rotWithShape="0">
              <a:srgbClr val="000000">
                <a:alpha val="75000"/>
              </a:srgbClr>
            </a:outerShdw>
          </a:effectLst>
        </p:spPr>
      </p:pic>
      <p:pic>
        <p:nvPicPr>
          <p:cNvPr id="70" name="Step7MyOrder_Track.png"/>
          <p:cNvPicPr/>
          <p:nvPr/>
        </p:nvPicPr>
        <p:blipFill>
          <a:blip r:embed="rId3" cstate="print">
            <a:extLst/>
          </a:blip>
          <a:stretch>
            <a:fillRect/>
          </a:stretch>
        </p:blipFill>
        <p:spPr>
          <a:xfrm>
            <a:off x="4542408" y="879370"/>
            <a:ext cx="3919984" cy="7994860"/>
          </a:xfrm>
          <a:prstGeom prst="rect">
            <a:avLst/>
          </a:prstGeom>
          <a:ln w="12700">
            <a:miter lim="400000"/>
          </a:ln>
          <a:effectLst>
            <a:outerShdw blurRad="355600" rotWithShape="0">
              <a:srgbClr val="000000">
                <a:alpha val="75000"/>
              </a:srgbClr>
            </a:outerShdw>
          </a:effectLst>
        </p:spPr>
      </p:pic>
      <p:pic>
        <p:nvPicPr>
          <p:cNvPr id="71" name="Step8MyOrder_Chat.png"/>
          <p:cNvPicPr/>
          <p:nvPr/>
        </p:nvPicPr>
        <p:blipFill>
          <a:blip r:embed="rId4" cstate="print">
            <a:extLst/>
          </a:blip>
          <a:stretch>
            <a:fillRect/>
          </a:stretch>
        </p:blipFill>
        <p:spPr>
          <a:xfrm>
            <a:off x="8850090" y="879370"/>
            <a:ext cx="3902253" cy="7994860"/>
          </a:xfrm>
          <a:prstGeom prst="rect">
            <a:avLst/>
          </a:prstGeom>
          <a:ln w="12700">
            <a:miter lim="400000"/>
          </a:ln>
          <a:effectLst>
            <a:outerShdw blurRad="355600" rotWithShape="0">
              <a:srgbClr val="000000">
                <a:alpha val="75000"/>
              </a:srgbClr>
            </a:outerShdw>
          </a:effectLst>
        </p:spPr>
      </p:pic>
      <p:sp>
        <p:nvSpPr>
          <p:cNvPr id="72" name="Shape 72"/>
          <p:cNvSpPr/>
          <p:nvPr/>
        </p:nvSpPr>
        <p:spPr>
          <a:xfrm>
            <a:off x="120227" y="731752"/>
            <a:ext cx="614945" cy="6149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5"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6</a:t>
            </a:r>
          </a:p>
        </p:txBody>
      </p:sp>
      <p:sp>
        <p:nvSpPr>
          <p:cNvPr id="73" name="Shape 73"/>
          <p:cNvSpPr/>
          <p:nvPr/>
        </p:nvSpPr>
        <p:spPr>
          <a:xfrm>
            <a:off x="4485158" y="731752"/>
            <a:ext cx="614945" cy="6149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5"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7</a:t>
            </a:r>
          </a:p>
        </p:txBody>
      </p:sp>
      <p:sp>
        <p:nvSpPr>
          <p:cNvPr id="74" name="Shape 74"/>
          <p:cNvSpPr/>
          <p:nvPr/>
        </p:nvSpPr>
        <p:spPr>
          <a:xfrm>
            <a:off x="8743663" y="731752"/>
            <a:ext cx="614945" cy="6149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5"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8</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p:cNvSpPr>
          <p:nvPr>
            <p:ph type="title"/>
          </p:nvPr>
        </p:nvSpPr>
        <p:spPr>
          <a:prstGeom prst="rect">
            <a:avLst/>
          </a:prstGeom>
        </p:spPr>
        <p:txBody>
          <a:bodyPr/>
          <a:lstStyle/>
          <a:p>
            <a:pPr lvl="0">
              <a:defRPr sz="1800"/>
            </a:pPr>
            <a:r>
              <a:rPr sz="8000"/>
              <a:t>Market</a:t>
            </a:r>
          </a:p>
        </p:txBody>
      </p:sp>
      <p:graphicFrame>
        <p:nvGraphicFramePr>
          <p:cNvPr id="77" name="Chart 77"/>
          <p:cNvGraphicFramePr/>
          <p:nvPr/>
        </p:nvGraphicFramePr>
        <p:xfrm>
          <a:off x="1070864" y="1949450"/>
          <a:ext cx="10638537" cy="5854700"/>
        </p:xfrm>
        <a:graphic>
          <a:graphicData uri="http://schemas.openxmlformats.org/drawingml/2006/chart">
            <c:chart xmlns:c="http://schemas.openxmlformats.org/drawingml/2006/chart" xmlns:r="http://schemas.openxmlformats.org/officeDocument/2006/relationships" r:id="rId2"/>
          </a:graphicData>
        </a:graphic>
      </p:graphicFrame>
      <p:sp>
        <p:nvSpPr>
          <p:cNvPr id="78" name="Shape 78"/>
          <p:cNvSpPr/>
          <p:nvPr/>
        </p:nvSpPr>
        <p:spPr>
          <a:xfrm>
            <a:off x="9938080" y="8604250"/>
            <a:ext cx="2552040"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a:defRPr sz="1800"/>
            </a:pPr>
            <a:r>
              <a:rPr sz="2000"/>
              <a:t>Source: statista.com</a:t>
            </a:r>
            <a:r>
              <a:rPr sz="3600"/>
              <a:t>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Shape 80"/>
          <p:cNvSpPr>
            <a:spLocks noGrp="1"/>
          </p:cNvSpPr>
          <p:nvPr>
            <p:ph type="title"/>
          </p:nvPr>
        </p:nvSpPr>
        <p:spPr>
          <a:prstGeom prst="rect">
            <a:avLst/>
          </a:prstGeom>
        </p:spPr>
        <p:txBody>
          <a:bodyPr/>
          <a:lstStyle/>
          <a:p>
            <a:pPr lvl="0">
              <a:defRPr sz="1800"/>
            </a:pPr>
            <a:r>
              <a:rPr sz="8000"/>
              <a:t>Market</a:t>
            </a:r>
          </a:p>
        </p:txBody>
      </p:sp>
      <p:sp>
        <p:nvSpPr>
          <p:cNvPr id="81" name="Shape 81"/>
          <p:cNvSpPr/>
          <p:nvPr/>
        </p:nvSpPr>
        <p:spPr>
          <a:xfrm>
            <a:off x="5956300" y="2451100"/>
            <a:ext cx="6502400" cy="65024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A6AAA9"/>
          </a:solidFill>
          <a:ln w="12700">
            <a:miter lim="400000"/>
          </a:ln>
          <a:effectLst>
            <a:outerShdw blurRad="38100" dist="25400" dir="5400000" rotWithShape="0">
              <a:srgbClr val="000000">
                <a:alpha val="50000"/>
              </a:srgbClr>
            </a:outerShdw>
          </a:effectLst>
        </p:spPr>
        <p:txBody>
          <a:bodyPr lIns="0" tIns="0" rIns="0" bIns="0" anchor="ctr"/>
          <a:lstStyle/>
          <a:p>
            <a:pPr lvl="0">
              <a:defRPr sz="2400">
                <a:solidFill>
                  <a:srgbClr val="FFFFFF"/>
                </a:solidFill>
              </a:defRPr>
            </a:pPr>
            <a:endParaRPr/>
          </a:p>
        </p:txBody>
      </p:sp>
      <p:sp>
        <p:nvSpPr>
          <p:cNvPr id="82" name="Shape 82"/>
          <p:cNvSpPr/>
          <p:nvPr/>
        </p:nvSpPr>
        <p:spPr>
          <a:xfrm>
            <a:off x="9601200" y="3708400"/>
            <a:ext cx="1905000" cy="1905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ln w="12700">
            <a:miter lim="400000"/>
          </a:ln>
          <a:effectLst>
            <a:outerShdw blurRad="38100" dist="25400" dir="5400000" rotWithShape="0">
              <a:srgbClr val="000000">
                <a:alpha val="50000"/>
              </a:srgbClr>
            </a:outerShdw>
          </a:effectLst>
        </p:spPr>
        <p:txBody>
          <a:bodyPr lIns="0" tIns="0" rIns="0" bIns="0" anchor="ctr"/>
          <a:lstStyle/>
          <a:p>
            <a:pPr lvl="0">
              <a:defRPr sz="2400">
                <a:solidFill>
                  <a:srgbClr val="FFFFFF"/>
                </a:solidFill>
              </a:defRPr>
            </a:pPr>
            <a:endParaRPr/>
          </a:p>
        </p:txBody>
      </p:sp>
      <p:sp>
        <p:nvSpPr>
          <p:cNvPr id="83" name="Shape 83"/>
          <p:cNvSpPr/>
          <p:nvPr/>
        </p:nvSpPr>
        <p:spPr>
          <a:xfrm>
            <a:off x="7113879" y="6521450"/>
            <a:ext cx="1012242"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a:defRPr sz="1800"/>
            </a:pPr>
            <a:r>
              <a:rPr sz="3600"/>
              <a:t>TAM</a:t>
            </a:r>
          </a:p>
        </p:txBody>
      </p:sp>
      <p:sp>
        <p:nvSpPr>
          <p:cNvPr id="84" name="Shape 84"/>
          <p:cNvSpPr/>
          <p:nvPr/>
        </p:nvSpPr>
        <p:spPr>
          <a:xfrm flipV="1">
            <a:off x="3755288" y="4756003"/>
            <a:ext cx="5688903" cy="1853074"/>
          </a:xfrm>
          <a:prstGeom prst="line">
            <a:avLst/>
          </a:prstGeom>
          <a:ln w="25400">
            <a:solidFill/>
            <a:miter lim="400000"/>
            <a:tailEnd type="stealth"/>
          </a:ln>
        </p:spPr>
        <p:txBody>
          <a:bodyPr lIns="50800" tIns="50800" rIns="50800" bIns="50800" anchor="ctr"/>
          <a:lstStyle/>
          <a:p>
            <a:pPr lvl="0">
              <a:defRPr sz="2400"/>
            </a:pPr>
            <a:endParaRPr/>
          </a:p>
        </p:txBody>
      </p:sp>
      <p:sp>
        <p:nvSpPr>
          <p:cNvPr id="85" name="Shape 85"/>
          <p:cNvSpPr/>
          <p:nvPr/>
        </p:nvSpPr>
        <p:spPr>
          <a:xfrm>
            <a:off x="365023" y="2444750"/>
            <a:ext cx="5111954"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a:defRPr sz="1800"/>
            </a:pPr>
            <a:r>
              <a:rPr sz="3600"/>
              <a:t>635.5k restaurants in US</a:t>
            </a:r>
          </a:p>
        </p:txBody>
      </p:sp>
      <p:sp>
        <p:nvSpPr>
          <p:cNvPr id="86" name="Shape 86"/>
          <p:cNvSpPr/>
          <p:nvPr/>
        </p:nvSpPr>
        <p:spPr>
          <a:xfrm>
            <a:off x="653618" y="6292850"/>
            <a:ext cx="2909164"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a:defRPr sz="1800"/>
            </a:pPr>
            <a:r>
              <a:rPr sz="3600"/>
              <a:t>Target market</a:t>
            </a:r>
          </a:p>
        </p:txBody>
      </p:sp>
      <p:sp>
        <p:nvSpPr>
          <p:cNvPr id="87" name="Shape 87"/>
          <p:cNvSpPr/>
          <p:nvPr/>
        </p:nvSpPr>
        <p:spPr>
          <a:xfrm>
            <a:off x="362330" y="3702050"/>
            <a:ext cx="5447539"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a:defRPr sz="1800"/>
            </a:pPr>
            <a:r>
              <a:rPr sz="3600"/>
              <a:t>≈ 14% are food deliveries </a:t>
            </a:r>
          </a:p>
        </p:txBody>
      </p:sp>
      <p:sp>
        <p:nvSpPr>
          <p:cNvPr id="88" name="Shape 88"/>
          <p:cNvSpPr/>
          <p:nvPr/>
        </p:nvSpPr>
        <p:spPr>
          <a:xfrm>
            <a:off x="11283772" y="9232899"/>
            <a:ext cx="1359256" cy="381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800"/>
            </a:lvl1pPr>
          </a:lstStyle>
          <a:p>
            <a:pPr lvl="0"/>
            <a:r>
              <a:t>Spring 2014</a:t>
            </a:r>
          </a:p>
        </p:txBody>
      </p:sp>
      <p:sp>
        <p:nvSpPr>
          <p:cNvPr id="89" name="Shape 89"/>
          <p:cNvSpPr/>
          <p:nvPr/>
        </p:nvSpPr>
        <p:spPr>
          <a:xfrm>
            <a:off x="1514551" y="7169150"/>
            <a:ext cx="1238098"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a:defRPr sz="1800"/>
            </a:pPr>
            <a:r>
              <a:rPr sz="3600"/>
              <a:t>≈ 88k</a:t>
            </a: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TotalTime>
  <Words>930</Words>
  <Application>Microsoft Office PowerPoint</Application>
  <PresentationFormat>Po meri</PresentationFormat>
  <Paragraphs>281</Paragraphs>
  <Slides>35</Slides>
  <Notes>0</Notes>
  <HiddenSlides>0</HiddenSlides>
  <MMClips>0</MMClips>
  <ScaleCrop>false</ScaleCrop>
  <HeadingPairs>
    <vt:vector size="4" baseType="variant">
      <vt:variant>
        <vt:lpstr>Tema</vt:lpstr>
      </vt:variant>
      <vt:variant>
        <vt:i4>1</vt:i4>
      </vt:variant>
      <vt:variant>
        <vt:lpstr>Naslovi diapozitivov</vt:lpstr>
      </vt:variant>
      <vt:variant>
        <vt:i4>35</vt:i4>
      </vt:variant>
    </vt:vector>
  </HeadingPairs>
  <TitlesOfParts>
    <vt:vector size="36" baseType="lpstr">
      <vt:lpstr>White</vt:lpstr>
      <vt:lpstr>FoodiePal</vt:lpstr>
      <vt:lpstr>Problem</vt:lpstr>
      <vt:lpstr>Solution</vt:lpstr>
      <vt:lpstr>Demo</vt:lpstr>
      <vt:lpstr>Diapozitiv 5</vt:lpstr>
      <vt:lpstr>Diapozitiv 6</vt:lpstr>
      <vt:lpstr>Diapozitiv 7</vt:lpstr>
      <vt:lpstr>Market</vt:lpstr>
      <vt:lpstr>Market</vt:lpstr>
      <vt:lpstr>Competition</vt:lpstr>
      <vt:lpstr>Monetization</vt:lpstr>
      <vt:lpstr>Future plans</vt:lpstr>
      <vt:lpstr>We need</vt:lpstr>
      <vt:lpstr>Team</vt:lpstr>
      <vt:lpstr>Thank you!  foodiepal.startup@gmail.com</vt:lpstr>
      <vt:lpstr>Appendices</vt:lpstr>
      <vt:lpstr>Diapozitiv 17</vt:lpstr>
      <vt:lpstr>Diapozitiv 18</vt:lpstr>
      <vt:lpstr>Cashflow</vt:lpstr>
      <vt:lpstr>Cashflow overview</vt:lpstr>
      <vt:lpstr>Cashflow overview</vt:lpstr>
      <vt:lpstr>Cashflow overview</vt:lpstr>
      <vt:lpstr>Cashflow overview</vt:lpstr>
      <vt:lpstr>Business Model Canvas</vt:lpstr>
      <vt:lpstr>SWOT analysis</vt:lpstr>
      <vt:lpstr>Value chain</vt:lpstr>
      <vt:lpstr>Competition analysis</vt:lpstr>
      <vt:lpstr>FAQs</vt:lpstr>
      <vt:lpstr>Q: How to get first customers (restaurants) to use our product?</vt:lpstr>
      <vt:lpstr>Diapozitiv 30</vt:lpstr>
      <vt:lpstr>Q: How to manipulate prices of  time-slots?</vt:lpstr>
      <vt:lpstr>Diapozitiv 32</vt:lpstr>
      <vt:lpstr>Q: What happens when the user wants to order food to be delivered in 30min but location of the user is, let's say 40 min away from the restaurant?</vt:lpstr>
      <vt:lpstr>Diapozitiv 34</vt:lpstr>
      <vt:lpstr>Miscellaneous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FoodiePal</dc:title>
  <dc:creator>Žiga Černigoj</dc:creator>
  <cp:lastModifiedBy>Žiga Černigoj</cp:lastModifiedBy>
  <cp:revision>4</cp:revision>
  <dcterms:modified xsi:type="dcterms:W3CDTF">2015-01-20T20:48:10Z</dcterms:modified>
</cp:coreProperties>
</file>